
<file path=[Content_Types].xml><?xml version="1.0" encoding="utf-8"?>
<Types xmlns="http://schemas.openxmlformats.org/package/2006/content-types">
  <Default Extension="png" ContentType="image/png"/>
  <Default Extension="tmp" ContentType="image/png"/>
  <Default Extension="wmf" ContentType="image/x-w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
  </p:sldMasterIdLst>
  <p:notesMasterIdLst>
    <p:notesMasterId r:id="rId110"/>
  </p:notesMasterIdLst>
  <p:handoutMasterIdLst>
    <p:handoutMasterId r:id="rId111"/>
  </p:handoutMasterIdLst>
  <p:sldIdLst>
    <p:sldId id="256" r:id="rId3"/>
    <p:sldId id="258" r:id="rId4"/>
    <p:sldId id="259" r:id="rId5"/>
    <p:sldId id="260" r:id="rId6"/>
    <p:sldId id="261" r:id="rId7"/>
    <p:sldId id="262" r:id="rId8"/>
    <p:sldId id="328" r:id="rId9"/>
    <p:sldId id="329" r:id="rId10"/>
    <p:sldId id="331" r:id="rId11"/>
    <p:sldId id="332" r:id="rId12"/>
    <p:sldId id="334" r:id="rId13"/>
    <p:sldId id="348" r:id="rId14"/>
    <p:sldId id="336" r:id="rId15"/>
    <p:sldId id="335" r:id="rId16"/>
    <p:sldId id="263" r:id="rId17"/>
    <p:sldId id="337" r:id="rId18"/>
    <p:sldId id="339" r:id="rId19"/>
    <p:sldId id="340" r:id="rId20"/>
    <p:sldId id="341" r:id="rId21"/>
    <p:sldId id="342" r:id="rId22"/>
    <p:sldId id="349" r:id="rId23"/>
    <p:sldId id="264" r:id="rId24"/>
    <p:sldId id="343" r:id="rId25"/>
    <p:sldId id="344" r:id="rId26"/>
    <p:sldId id="345" r:id="rId27"/>
    <p:sldId id="346" r:id="rId28"/>
    <p:sldId id="347" r:id="rId29"/>
    <p:sldId id="265" r:id="rId30"/>
    <p:sldId id="266" r:id="rId31"/>
    <p:sldId id="267" r:id="rId32"/>
    <p:sldId id="268" r:id="rId33"/>
    <p:sldId id="269" r:id="rId34"/>
    <p:sldId id="270" r:id="rId35"/>
    <p:sldId id="350" r:id="rId36"/>
    <p:sldId id="351" r:id="rId37"/>
    <p:sldId id="352" r:id="rId38"/>
    <p:sldId id="353" r:id="rId39"/>
    <p:sldId id="354" r:id="rId40"/>
    <p:sldId id="355" r:id="rId41"/>
    <p:sldId id="356" r:id="rId42"/>
    <p:sldId id="361" r:id="rId43"/>
    <p:sldId id="362" r:id="rId44"/>
    <p:sldId id="271" r:id="rId45"/>
    <p:sldId id="363" r:id="rId46"/>
    <p:sldId id="364" r:id="rId47"/>
    <p:sldId id="272" r:id="rId48"/>
    <p:sldId id="370" r:id="rId49"/>
    <p:sldId id="371" r:id="rId50"/>
    <p:sldId id="357" r:id="rId51"/>
    <p:sldId id="365" r:id="rId52"/>
    <p:sldId id="366" r:id="rId53"/>
    <p:sldId id="358" r:id="rId54"/>
    <p:sldId id="359" r:id="rId55"/>
    <p:sldId id="372" r:id="rId56"/>
    <p:sldId id="373" r:id="rId57"/>
    <p:sldId id="281" r:id="rId58"/>
    <p:sldId id="367" r:id="rId59"/>
    <p:sldId id="368" r:id="rId60"/>
    <p:sldId id="282" r:id="rId61"/>
    <p:sldId id="283" r:id="rId62"/>
    <p:sldId id="374" r:id="rId63"/>
    <p:sldId id="369" r:id="rId64"/>
    <p:sldId id="338" r:id="rId65"/>
    <p:sldId id="294" r:id="rId66"/>
    <p:sldId id="375" r:id="rId67"/>
    <p:sldId id="295" r:id="rId68"/>
    <p:sldId id="376" r:id="rId69"/>
    <p:sldId id="377" r:id="rId70"/>
    <p:sldId id="378" r:id="rId71"/>
    <p:sldId id="296" r:id="rId72"/>
    <p:sldId id="382" r:id="rId73"/>
    <p:sldId id="380" r:id="rId74"/>
    <p:sldId id="381" r:id="rId75"/>
    <p:sldId id="379" r:id="rId76"/>
    <p:sldId id="383" r:id="rId77"/>
    <p:sldId id="389" r:id="rId78"/>
    <p:sldId id="391" r:id="rId79"/>
    <p:sldId id="393" r:id="rId80"/>
    <p:sldId id="390" r:id="rId81"/>
    <p:sldId id="392" r:id="rId82"/>
    <p:sldId id="384" r:id="rId83"/>
    <p:sldId id="385" r:id="rId84"/>
    <p:sldId id="387" r:id="rId85"/>
    <p:sldId id="388" r:id="rId86"/>
    <p:sldId id="386" r:id="rId87"/>
    <p:sldId id="313" r:id="rId88"/>
    <p:sldId id="314" r:id="rId89"/>
    <p:sldId id="315" r:id="rId90"/>
    <p:sldId id="316" r:id="rId91"/>
    <p:sldId id="394" r:id="rId92"/>
    <p:sldId id="317" r:id="rId93"/>
    <p:sldId id="318" r:id="rId94"/>
    <p:sldId id="395" r:id="rId95"/>
    <p:sldId id="396" r:id="rId96"/>
    <p:sldId id="319" r:id="rId97"/>
    <p:sldId id="320" r:id="rId98"/>
    <p:sldId id="321" r:id="rId99"/>
    <p:sldId id="397" r:id="rId100"/>
    <p:sldId id="324" r:id="rId101"/>
    <p:sldId id="400" r:id="rId102"/>
    <p:sldId id="325" r:id="rId103"/>
    <p:sldId id="398" r:id="rId104"/>
    <p:sldId id="402" r:id="rId105"/>
    <p:sldId id="403" r:id="rId106"/>
    <p:sldId id="404" r:id="rId107"/>
    <p:sldId id="401" r:id="rId108"/>
    <p:sldId id="399" r:id="rId109"/>
  </p:sldIdLst>
  <p:sldSz cx="9144000" cy="6858000" type="screen4x3"/>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E28E23-1BC9-477D-AEE1-BC8CF40F1EF2}">
          <p14:sldIdLst>
            <p14:sldId id="256"/>
            <p14:sldId id="258"/>
            <p14:sldId id="259"/>
            <p14:sldId id="260"/>
            <p14:sldId id="261"/>
            <p14:sldId id="262"/>
            <p14:sldId id="328"/>
            <p14:sldId id="329"/>
            <p14:sldId id="331"/>
            <p14:sldId id="332"/>
            <p14:sldId id="334"/>
            <p14:sldId id="348"/>
            <p14:sldId id="336"/>
            <p14:sldId id="335"/>
            <p14:sldId id="263"/>
            <p14:sldId id="337"/>
            <p14:sldId id="339"/>
            <p14:sldId id="340"/>
            <p14:sldId id="341"/>
            <p14:sldId id="342"/>
            <p14:sldId id="349"/>
            <p14:sldId id="264"/>
            <p14:sldId id="343"/>
            <p14:sldId id="344"/>
            <p14:sldId id="345"/>
            <p14:sldId id="346"/>
            <p14:sldId id="347"/>
            <p14:sldId id="265"/>
            <p14:sldId id="266"/>
            <p14:sldId id="267"/>
            <p14:sldId id="268"/>
            <p14:sldId id="269"/>
            <p14:sldId id="270"/>
            <p14:sldId id="350"/>
            <p14:sldId id="351"/>
            <p14:sldId id="352"/>
            <p14:sldId id="353"/>
            <p14:sldId id="354"/>
            <p14:sldId id="355"/>
            <p14:sldId id="356"/>
            <p14:sldId id="361"/>
            <p14:sldId id="362"/>
            <p14:sldId id="271"/>
            <p14:sldId id="363"/>
            <p14:sldId id="364"/>
            <p14:sldId id="272"/>
            <p14:sldId id="370"/>
            <p14:sldId id="371"/>
            <p14:sldId id="357"/>
            <p14:sldId id="365"/>
            <p14:sldId id="366"/>
            <p14:sldId id="358"/>
            <p14:sldId id="359"/>
            <p14:sldId id="372"/>
            <p14:sldId id="373"/>
            <p14:sldId id="281"/>
            <p14:sldId id="367"/>
            <p14:sldId id="368"/>
            <p14:sldId id="282"/>
            <p14:sldId id="283"/>
            <p14:sldId id="374"/>
            <p14:sldId id="369"/>
            <p14:sldId id="338"/>
            <p14:sldId id="294"/>
            <p14:sldId id="375"/>
            <p14:sldId id="295"/>
            <p14:sldId id="376"/>
            <p14:sldId id="377"/>
            <p14:sldId id="378"/>
            <p14:sldId id="296"/>
            <p14:sldId id="382"/>
            <p14:sldId id="380"/>
            <p14:sldId id="381"/>
            <p14:sldId id="379"/>
            <p14:sldId id="383"/>
            <p14:sldId id="389"/>
            <p14:sldId id="391"/>
            <p14:sldId id="393"/>
            <p14:sldId id="390"/>
            <p14:sldId id="392"/>
            <p14:sldId id="384"/>
            <p14:sldId id="385"/>
            <p14:sldId id="387"/>
            <p14:sldId id="388"/>
            <p14:sldId id="386"/>
            <p14:sldId id="313"/>
            <p14:sldId id="314"/>
            <p14:sldId id="315"/>
            <p14:sldId id="316"/>
            <p14:sldId id="394"/>
            <p14:sldId id="317"/>
            <p14:sldId id="318"/>
            <p14:sldId id="395"/>
            <p14:sldId id="396"/>
            <p14:sldId id="319"/>
            <p14:sldId id="320"/>
            <p14:sldId id="321"/>
            <p14:sldId id="397"/>
            <p14:sldId id="324"/>
            <p14:sldId id="400"/>
            <p14:sldId id="325"/>
            <p14:sldId id="398"/>
            <p14:sldId id="402"/>
            <p14:sldId id="403"/>
            <p14:sldId id="404"/>
            <p14:sldId id="401"/>
            <p14:sldId id="39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590" autoAdjust="0"/>
  </p:normalViewPr>
  <p:slideViewPr>
    <p:cSldViewPr showGuides="1">
      <p:cViewPr varScale="1">
        <p:scale>
          <a:sx n="71" d="100"/>
          <a:sy n="71" d="100"/>
        </p:scale>
        <p:origin x="-1356" y="-96"/>
      </p:cViewPr>
      <p:guideLst>
        <p:guide orient="horz" pos="2160"/>
        <p:guide pos="2880"/>
        <p:guide pos="144"/>
        <p:guide pos="5616"/>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7" d="100"/>
          <a:sy n="57" d="100"/>
        </p:scale>
        <p:origin x="-2862" y="-84"/>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662E6E0E-793B-4E4C-960B-9704840A605A}" type="datetimeFigureOut">
              <a:rPr lang="en-GB" smtClean="0"/>
              <a:t>27/06/2012</a:t>
            </a:fld>
            <a:endParaRPr lang="en-GB"/>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GB"/>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41F5D322-B9F2-4BAB-9573-1D7A4AC0B127}" type="slidenum">
              <a:rPr lang="en-GB" smtClean="0"/>
              <a:t>‹#›</a:t>
            </a:fld>
            <a:endParaRPr lang="en-GB"/>
          </a:p>
        </p:txBody>
      </p:sp>
    </p:spTree>
    <p:extLst>
      <p:ext uri="{BB962C8B-B14F-4D97-AF65-F5344CB8AC3E}">
        <p14:creationId xmlns:p14="http://schemas.microsoft.com/office/powerpoint/2010/main" val="18653373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C8D23771-CEF3-4174-881F-6E52E49BC344}" type="datetimeFigureOut">
              <a:rPr lang="en-GB" smtClean="0"/>
              <a:t>27/06/2012</a:t>
            </a:fld>
            <a:endParaRPr lang="en-GB"/>
          </a:p>
        </p:txBody>
      </p:sp>
      <p:sp>
        <p:nvSpPr>
          <p:cNvPr id="4" name="Slide Image Placeholder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56D4BC3D-83B5-4B65-A1FF-FF27B45105F5}" type="slidenum">
              <a:rPr lang="en-GB" smtClean="0"/>
              <a:t>‹#›</a:t>
            </a:fld>
            <a:endParaRPr lang="en-GB"/>
          </a:p>
        </p:txBody>
      </p:sp>
    </p:spTree>
    <p:extLst>
      <p:ext uri="{BB962C8B-B14F-4D97-AF65-F5344CB8AC3E}">
        <p14:creationId xmlns:p14="http://schemas.microsoft.com/office/powerpoint/2010/main" val="2937023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D4BC3D-83B5-4B65-A1FF-FF27B45105F5}" type="slidenum">
              <a:rPr lang="en-GB" smtClean="0"/>
              <a:t>1</a:t>
            </a:fld>
            <a:endParaRPr lang="en-GB"/>
          </a:p>
        </p:txBody>
      </p:sp>
    </p:spTree>
    <p:extLst>
      <p:ext uri="{BB962C8B-B14F-4D97-AF65-F5344CB8AC3E}">
        <p14:creationId xmlns:p14="http://schemas.microsoft.com/office/powerpoint/2010/main" val="2354132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2DD1924-B209-4D2E-A49C-7FB6133A5FDB}" type="slidenum">
              <a:rPr lang="en-US" smtClean="0"/>
              <a:pPr>
                <a:defRPr/>
              </a:pPr>
              <a:t>24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C4664F97-53D5-4CE8-94EF-18C7740C1D31}" type="slidenum">
              <a:rPr lang="en-US" smtClean="0"/>
              <a:pPr>
                <a:defRPr/>
              </a:pPr>
              <a:t>28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8E973641-51CD-41EA-B23F-CA7D04A91009}" type="slidenum">
              <a:rPr lang="en-US" smtClean="0"/>
              <a:pPr>
                <a:defRPr/>
              </a:pPr>
              <a:t>29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F4A1DE27-23D3-4419-98BF-1DE952098C0A}" type="slidenum">
              <a:rPr lang="en-US" smtClean="0"/>
              <a:pPr>
                <a:defRPr/>
              </a:pPr>
              <a:t>30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5C6DF34-03F5-491D-B8B3-CB1F13A89155}" type="slidenum">
              <a:rPr lang="en-US" smtClean="0"/>
              <a:pPr>
                <a:defRPr/>
              </a:pPr>
              <a:t>31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360FFC6A-5AA8-4BD9-84E8-889A452F28A2}" type="slidenum">
              <a:rPr lang="en-US" smtClean="0"/>
              <a:pPr>
                <a:defRPr/>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913FFCDF-7AC6-4431-B97A-574122CB2701}" type="slidenum">
              <a:rPr lang="en-US" smtClean="0"/>
              <a:pPr>
                <a:defRPr/>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26349DD-7AD5-4AFD-ACBE-EFF1210D382B}" type="slidenum">
              <a:rPr lang="en-US" smtClean="0"/>
              <a:pPr>
                <a:defRPr/>
              </a:pPr>
              <a:t>34</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DE63E66-8A76-453F-932E-7C83AAF9E938}" type="slidenum">
              <a:rPr lang="en-US" smtClean="0"/>
              <a:pPr>
                <a:defRPr/>
              </a:pPr>
              <a:t>35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F5943DE4-9FB9-495E-8828-974039A0C6EE}" type="slidenum">
              <a:rPr lang="en-US" smtClean="0"/>
              <a:pPr>
                <a:defRPr/>
              </a:pPr>
              <a:t>36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921CCDE9-50B2-4ADD-B38A-1E7CBA98F097}"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72846FCD-499B-4F23-BD7A-D3AD6C4DFFB4}" type="slidenum">
              <a:rPr lang="en-US" smtClean="0"/>
              <a:pPr>
                <a:defRPr/>
              </a:pPr>
              <a:t>37</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04300C35-65D0-470C-84F8-FA05CAFBBA5D}" type="slidenum">
              <a:rPr lang="en-US" smtClean="0"/>
              <a:pPr>
                <a:defRPr/>
              </a:pPr>
              <a:t>38</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4FE3DE69-49CB-4C1C-BF45-0E9D84267781}" type="slidenum">
              <a:rPr lang="en-US" smtClean="0"/>
              <a:pPr>
                <a:defRPr/>
              </a:pPr>
              <a:t>39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E10A6DE8-9756-4151-B43F-0D24E703C24C}" type="slidenum">
              <a:rPr lang="en-US" smtClean="0"/>
              <a:pPr>
                <a:defRPr/>
              </a:pPr>
              <a:t>40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E10A6DE8-9756-4151-B43F-0D24E703C24C}" type="slidenum">
              <a:rPr lang="en-US" smtClean="0"/>
              <a:pPr>
                <a:defRPr/>
              </a:pPr>
              <a:t>41</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E10A6DE8-9756-4151-B43F-0D24E703C24C}" type="slidenum">
              <a:rPr lang="en-US" smtClean="0"/>
              <a:pPr>
                <a:defRPr/>
              </a:pPr>
              <a:t>42</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05893065-51B3-403B-912A-3FEBC224169C}" type="slidenum">
              <a:rPr lang="en-US" smtClean="0"/>
              <a:pPr>
                <a:defRPr/>
              </a:pPr>
              <a:t>43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05893065-51B3-403B-912A-3FEBC224169C}" type="slidenum">
              <a:rPr lang="en-US" smtClean="0"/>
              <a:pPr>
                <a:defRPr/>
              </a:pPr>
              <a:t>44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05893065-51B3-403B-912A-3FEBC224169C}" type="slidenum">
              <a:rPr lang="en-US" smtClean="0"/>
              <a:pPr>
                <a:defRPr/>
              </a:pPr>
              <a:t>45</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FEB4B33F-5C72-4447-9B5C-33D385BBC354}" type="slidenum">
              <a:rPr lang="en-US" smtClean="0"/>
              <a:pPr>
                <a:defRPr/>
              </a:pPr>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1114ACE-8122-4408-8735-FD8F400CDE0F}"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FEB4B33F-5C72-4447-9B5C-33D385BBC354}" type="slidenum">
              <a:rPr lang="en-US" smtClean="0"/>
              <a:pPr>
                <a:defRPr/>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FEB4B33F-5C72-4447-9B5C-33D385BBC354}" type="slidenum">
              <a:rPr lang="en-US" smtClean="0"/>
              <a:pPr>
                <a:defRPr/>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D74B1CB6-F67D-458D-8438-ADE48A1517D3}" type="slidenum">
              <a:rPr lang="en-US" smtClean="0"/>
              <a:pPr>
                <a:defRPr/>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D74B1CB6-F67D-458D-8438-ADE48A1517D3}" type="slidenum">
              <a:rPr lang="en-US" smtClean="0"/>
              <a:pPr>
                <a:defRPr/>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D74B1CB6-F67D-458D-8438-ADE48A1517D3}" type="slidenum">
              <a:rPr lang="en-US" smtClean="0"/>
              <a:pPr>
                <a:defRPr/>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B0A886C5-DDC0-4618-92D2-2A25F019809F}" type="slidenum">
              <a:rPr lang="en-US" smtClean="0"/>
              <a:pPr>
                <a:defRPr/>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63948EC-0D35-4B4A-A1A5-A88D9B54D6A1}" type="slidenum">
              <a:rPr lang="en-US" smtClean="0"/>
              <a:pPr>
                <a:defRPr/>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63948EC-0D35-4B4A-A1A5-A88D9B54D6A1}" type="slidenum">
              <a:rPr lang="en-US" smtClean="0"/>
              <a:pPr>
                <a:defRPr/>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63948EC-0D35-4B4A-A1A5-A88D9B54D6A1}" type="slidenum">
              <a:rPr lang="en-US" smtClean="0"/>
              <a:pPr>
                <a:defRPr/>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58DA9FF-FD95-421B-A0AF-90D377BDF4E5}" type="slidenum">
              <a:rPr lang="en-US" smtClean="0"/>
              <a:pPr>
                <a:defRPr/>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7040EC45-8E15-4189-B783-0758594C09B4}"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58DA9FF-FD95-421B-A0AF-90D377BDF4E5}" type="slidenum">
              <a:rPr lang="en-US" smtClean="0"/>
              <a:pPr>
                <a:defRPr/>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58DA9FF-FD95-421B-A0AF-90D377BDF4E5}" type="slidenum">
              <a:rPr lang="en-US" smtClean="0"/>
              <a:pPr>
                <a:defRPr/>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4A2E5CD5-FCED-4807-BF84-659F0D51D05C}" type="slidenum">
              <a:rPr lang="en-US" smtClean="0"/>
              <a:pPr>
                <a:defRPr/>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0C8865DA-B12D-4EFB-A142-031E1D3ACB81}" type="slidenum">
              <a:rPr lang="en-US" smtClean="0"/>
              <a:pPr>
                <a:defRPr/>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2E69C08A-2B43-46BD-BEC7-95DF17759456}" type="slidenum">
              <a:rPr lang="en-US" smtClean="0"/>
              <a:pPr>
                <a:defRPr/>
              </a:pPr>
              <a:t>64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F0DC4236-428A-46A6-9A81-F5C7F90AE646}" type="slidenum">
              <a:rPr lang="en-US" smtClean="0"/>
              <a:pPr>
                <a:defRPr/>
              </a:pPr>
              <a:t>66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F0DC4236-428A-46A6-9A81-F5C7F90AE646}" type="slidenum">
              <a:rPr lang="en-US" smtClean="0"/>
              <a:pPr>
                <a:defRPr/>
              </a:pPr>
              <a:t>67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F0DC4236-428A-46A6-9A81-F5C7F90AE646}" type="slidenum">
              <a:rPr lang="en-US" smtClean="0"/>
              <a:pPr>
                <a:defRPr/>
              </a:pPr>
              <a:t>68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F0DC4236-428A-46A6-9A81-F5C7F90AE646}" type="slidenum">
              <a:rPr lang="en-US" smtClean="0"/>
              <a:pPr>
                <a:defRPr/>
              </a:pPr>
              <a:t>69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2772C71D-DC02-4874-9443-060AD9A16C3A}" type="slidenum">
              <a:rPr lang="en-US" smtClean="0"/>
              <a:pPr>
                <a:defRPr/>
              </a:pPr>
              <a:t>70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77B089A4-E0AA-4AB6-8CCA-C661EDF1E80C}"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2772C71D-DC02-4874-9443-060AD9A16C3A}" type="slidenum">
              <a:rPr lang="en-US" smtClean="0"/>
              <a:pPr>
                <a:defRPr/>
              </a:pPr>
              <a:t>71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2772C71D-DC02-4874-9443-060AD9A16C3A}" type="slidenum">
              <a:rPr lang="en-US" smtClean="0"/>
              <a:pPr>
                <a:defRPr/>
              </a:pPr>
              <a:t>72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2772C71D-DC02-4874-9443-060AD9A16C3A}" type="slidenum">
              <a:rPr lang="en-US" smtClean="0"/>
              <a:pPr>
                <a:defRPr/>
              </a:pPr>
              <a:t>73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2772C71D-DC02-4874-9443-060AD9A16C3A}" type="slidenum">
              <a:rPr lang="en-US" smtClean="0"/>
              <a:pPr>
                <a:defRPr/>
              </a:pPr>
              <a:t>74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2772C71D-DC02-4874-9443-060AD9A16C3A}" type="slidenum">
              <a:rPr lang="en-US" smtClean="0"/>
              <a:pPr>
                <a:defRPr/>
              </a:pPr>
              <a:t>75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7CB0FFDC-A907-4EDC-8BDD-B575BDEABF6E}" type="slidenum">
              <a:rPr lang="en-US" smtClean="0"/>
              <a:pPr>
                <a:defRPr/>
              </a:pPr>
              <a:t>76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A37FBE47-19E1-494E-AC1B-BD1C67F56C7E}" type="slidenum">
              <a:rPr lang="en-US" smtClean="0"/>
              <a:pPr>
                <a:defRPr/>
              </a:pPr>
              <a:t>77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4F2D25F0-0E37-467B-8DCE-B4CF49CC4D40}" type="slidenum">
              <a:rPr lang="en-US" smtClean="0"/>
              <a:pPr>
                <a:defRPr/>
              </a:pPr>
              <a:t>78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2FE3BFC2-F83D-40E8-8591-8FAE2F9D37F7}" type="slidenum">
              <a:rPr lang="en-US" smtClean="0"/>
              <a:pPr>
                <a:defRPr/>
              </a:pPr>
              <a:t>79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4F2D25F0-0E37-467B-8DCE-B4CF49CC4D40}" type="slidenum">
              <a:rPr lang="en-US" smtClean="0"/>
              <a:pPr>
                <a:defRPr/>
              </a:pPr>
              <a:t>80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9E5DD577-1C82-4B85-B66B-E986C6E6DB8F}" type="slidenum">
              <a:rPr lang="en-US" smtClean="0"/>
              <a:pPr>
                <a:defRPr/>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E6767E26-3078-42D5-B4D9-15719550C898}" type="slidenum">
              <a:rPr lang="en-US" smtClean="0"/>
              <a:pPr>
                <a:defRPr/>
              </a:pPr>
              <a:t>81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D4238EEA-BA76-4304-BBE4-790E4301C187}" type="slidenum">
              <a:rPr lang="en-US" smtClean="0"/>
              <a:pPr>
                <a:defRPr/>
              </a:pPr>
              <a:t>82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D4238EEA-BA76-4304-BBE4-790E4301C187}" type="slidenum">
              <a:rPr lang="en-US" smtClean="0"/>
              <a:pPr>
                <a:defRPr/>
              </a:pPr>
              <a:t>83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D4238EEA-BA76-4304-BBE4-790E4301C187}" type="slidenum">
              <a:rPr lang="en-US" smtClean="0"/>
              <a:pPr>
                <a:defRPr/>
              </a:pPr>
              <a:t>84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B4C16ABB-F9D7-42E9-BE8F-C5A900924F8F}" type="slidenum">
              <a:rPr lang="en-US" smtClean="0"/>
              <a:pPr>
                <a:defRPr/>
              </a:pPr>
              <a:t>85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
        <p:nvSpPr>
          <p:cNvPr id="4" name="Slide Number Placeholder 3"/>
          <p:cNvSpPr>
            <a:spLocks noGrp="1"/>
          </p:cNvSpPr>
          <p:nvPr>
            <p:ph type="sldNum" sz="quarter" idx="5"/>
          </p:nvPr>
        </p:nvSpPr>
        <p:spPr/>
        <p:txBody>
          <a:bodyPr/>
          <a:lstStyle/>
          <a:p>
            <a:pPr>
              <a:defRPr/>
            </a:pPr>
            <a:fld id="{66021879-B8C4-44CE-A855-2A3D5428A06A}" type="slidenum">
              <a:rPr lang="en-US" smtClean="0"/>
              <a:pPr>
                <a:defRPr/>
              </a:pPr>
              <a:t>86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8301DACA-6BBB-49F4-A05A-8F4E6A302279}" type="slidenum">
              <a:rPr lang="en-US" smtClean="0"/>
              <a:pPr>
                <a:defRPr/>
              </a:pPr>
              <a:t>87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0183FAE-DDCA-4439-ADD1-CE02C0F80560}" type="slidenum">
              <a:rPr lang="en-US" smtClean="0"/>
              <a:pPr>
                <a:defRPr/>
              </a:pPr>
              <a:t>88</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A95024C3-D34A-4BF6-B2C8-00255D885D97}" type="slidenum">
              <a:rPr lang="en-US" smtClean="0"/>
              <a:pPr>
                <a:defRPr/>
              </a:pPr>
              <a:t>89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A95024C3-D34A-4BF6-B2C8-00255D885D97}" type="slidenum">
              <a:rPr lang="en-US" smtClean="0"/>
              <a:pPr>
                <a:defRPr/>
              </a:pPr>
              <a:t>90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A27CF7B-3844-484B-97EE-F92D165D52DF}" type="slidenum">
              <a:rPr lang="en-US" smtClean="0"/>
              <a:pPr>
                <a:defRPr/>
              </a:pPr>
              <a:t>15</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34A4D1C6-C9BC-4B24-AF6D-2D163F68D5D7}" type="slidenum">
              <a:rPr lang="en-US" smtClean="0"/>
              <a:pPr>
                <a:defRPr/>
              </a:pPr>
              <a:t>91</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E3A9C42D-AAA1-4FA5-AEAF-27CC0B2DDBF4}" type="slidenum">
              <a:rPr lang="en-US" smtClean="0"/>
              <a:pPr>
                <a:defRPr/>
              </a:pPr>
              <a:t>92</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E3A9C42D-AAA1-4FA5-AEAF-27CC0B2DDBF4}" type="slidenum">
              <a:rPr lang="en-US" smtClean="0"/>
              <a:pPr>
                <a:defRPr/>
              </a:pPr>
              <a:t>93</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E3A9C42D-AAA1-4FA5-AEAF-27CC0B2DDBF4}" type="slidenum">
              <a:rPr lang="en-US" smtClean="0"/>
              <a:pPr>
                <a:defRPr/>
              </a:pPr>
              <a:t>94</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29A6A595-DE15-4120-B9C3-B6318785D618}" type="slidenum">
              <a:rPr lang="en-US" smtClean="0"/>
              <a:pPr>
                <a:defRPr/>
              </a:pPr>
              <a:t>95</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A1805177-6CCC-486E-A211-E91CB6C10E93}" type="slidenum">
              <a:rPr lang="en-US" smtClean="0"/>
              <a:pPr>
                <a:defRPr/>
              </a:pPr>
              <a:t>96</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A153370D-7144-400C-BE82-38C6B4F48DDF}" type="slidenum">
              <a:rPr lang="en-US" smtClean="0"/>
              <a:pPr>
                <a:defRPr/>
              </a:pPr>
              <a:t>97</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A153370D-7144-400C-BE82-38C6B4F48DDF}" type="slidenum">
              <a:rPr lang="en-US" smtClean="0"/>
              <a:pPr>
                <a:defRPr/>
              </a:pPr>
              <a:t>98</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444F226-E53F-4788-96B2-241B33D7F311}" type="slidenum">
              <a:rPr lang="en-US" smtClean="0"/>
              <a:pPr>
                <a:defRPr/>
              </a:pPr>
              <a:t>99</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099334F-9EA7-40A5-B731-BD030CD90E5F}" type="slidenum">
              <a:rPr lang="en-US" smtClean="0"/>
              <a:pPr>
                <a:defRPr/>
              </a:pPr>
              <a:t>100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2DD1924-B209-4D2E-A49C-7FB6133A5FDB}" type="slidenum">
              <a:rPr lang="en-US" smtClean="0"/>
              <a:pPr>
                <a:defRPr/>
              </a:pPr>
              <a:t>22</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099334F-9EA7-40A5-B731-BD030CD90E5F}" type="slidenum">
              <a:rPr lang="en-US" smtClean="0"/>
              <a:pPr>
                <a:defRPr/>
              </a:pPr>
              <a:t>101</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099334F-9EA7-40A5-B731-BD030CD90E5F}" type="slidenum">
              <a:rPr lang="en-US" smtClean="0"/>
              <a:pPr>
                <a:defRPr/>
              </a:pPr>
              <a:t>102</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099334F-9EA7-40A5-B731-BD030CD90E5F}" type="slidenum">
              <a:rPr lang="en-US" smtClean="0"/>
              <a:pPr>
                <a:defRPr/>
              </a:pPr>
              <a:t>106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2DD1924-B209-4D2E-A49C-7FB6133A5FDB}" type="slidenum">
              <a:rPr lang="en-US" smtClean="0"/>
              <a:pPr>
                <a:defRPr/>
              </a:pPr>
              <a:t>23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wmf"/><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wmf"/><Relationship Id="rId5" Type="http://schemas.openxmlformats.org/officeDocument/2006/relationships/image" Target="../media/image5.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Earth Glass against white,loop.wm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cstate="print"/>
          <a:stretch>
            <a:fillRect/>
          </a:stretch>
        </p:blipFill>
        <p:spPr>
          <a:xfrm>
            <a:off x="0" y="2286000"/>
            <a:ext cx="6858000" cy="4572000"/>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323512" cy="6858000"/>
          </a:xfrm>
          <a:prstGeom prst="rect">
            <a:avLst/>
          </a:prstGeom>
        </p:spPr>
      </p:pic>
      <p:sp>
        <p:nvSpPr>
          <p:cNvPr id="2" name="Title 1"/>
          <p:cNvSpPr>
            <a:spLocks noGrp="1"/>
          </p:cNvSpPr>
          <p:nvPr>
            <p:ph type="ctrTitle"/>
          </p:nvPr>
        </p:nvSpPr>
        <p:spPr>
          <a:xfrm>
            <a:off x="228600" y="152400"/>
            <a:ext cx="8686800" cy="1470025"/>
          </a:xfrm>
        </p:spPr>
        <p:txBody>
          <a:bodyPr/>
          <a:lstStyle>
            <a:lvl1pPr algn="ctr">
              <a:defRPr b="1">
                <a:solidFill>
                  <a:schemeClr val="bg1"/>
                </a:solidFill>
                <a:effectLst>
                  <a:outerShdw blurRad="50800" dist="38100" dir="2700000" algn="tl" rotWithShape="0">
                    <a:prstClr val="black">
                      <a:alpha val="40000"/>
                    </a:prstClr>
                  </a:outerShdw>
                  <a:reflection blurRad="6350" stA="55000" endA="300" endPos="45500" dir="5400000" sy="-100000" algn="bl" rotWithShape="0"/>
                </a:effectLst>
              </a:defRPr>
            </a:lvl1pPr>
          </a:lstStyle>
          <a:p>
            <a:r>
              <a:rPr lang="en-US" smtClean="0"/>
              <a:t>Click to edit Master title style</a:t>
            </a:r>
            <a:endParaRPr lang="en-US"/>
          </a:p>
        </p:txBody>
      </p:sp>
      <p:sp>
        <p:nvSpPr>
          <p:cNvPr id="3" name="Subtitle 2"/>
          <p:cNvSpPr>
            <a:spLocks noGrp="1"/>
          </p:cNvSpPr>
          <p:nvPr>
            <p:ph type="subTitle" idx="1"/>
          </p:nvPr>
        </p:nvSpPr>
        <p:spPr>
          <a:xfrm>
            <a:off x="4038600" y="3429000"/>
            <a:ext cx="4876800" cy="22098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228600" y="6356350"/>
            <a:ext cx="2133600" cy="365125"/>
          </a:xfrm>
          <a:prstGeom prst="rect">
            <a:avLst/>
          </a:prstGeom>
        </p:spPr>
        <p:txBody>
          <a:bodyPr/>
          <a:lstStyle/>
          <a:p>
            <a:fld id="{1221D0EE-6062-4805-BAB4-CE19449FC104}" type="datetime1">
              <a:rPr lang="en-US" smtClean="0"/>
              <a:t>6/27/2012</a:t>
            </a:fld>
            <a:endParaRPr lang="en-US"/>
          </a:p>
        </p:txBody>
      </p:sp>
      <p:sp>
        <p:nvSpPr>
          <p:cNvPr id="5" name="Footer Placeholder 4"/>
          <p:cNvSpPr>
            <a:spLocks noGrp="1"/>
          </p:cNvSpPr>
          <p:nvPr>
            <p:ph type="ftr" sz="quarter" idx="11"/>
          </p:nvPr>
        </p:nvSpPr>
        <p:spPr/>
        <p:txBody>
          <a:bodyPr/>
          <a:lstStyle/>
          <a:p>
            <a:r>
              <a:rPr lang="en-US" smtClean="0"/>
              <a:t>mb@du.ac.bd | www.tinyurl.com/monirb</a:t>
            </a:r>
            <a:endParaRPr lang="en-US" dirty="0"/>
          </a:p>
        </p:txBody>
      </p:sp>
      <p:sp>
        <p:nvSpPr>
          <p:cNvPr id="6" name="Slide Number Placeholder 5"/>
          <p:cNvSpPr>
            <a:spLocks noGrp="1"/>
          </p:cNvSpPr>
          <p:nvPr>
            <p:ph type="sldNum" sz="quarter" idx="12"/>
          </p:nvPr>
        </p:nvSpPr>
        <p:spPr/>
        <p:txBody>
          <a:bodyPr/>
          <a:lstStyle/>
          <a:p>
            <a:r>
              <a:rPr lang="en-US" dirty="0" smtClean="0"/>
              <a:t>www.tinyurl.com/monirb</a:t>
            </a:r>
            <a:endParaRPr lang="en-US" dirty="0"/>
          </a:p>
        </p:txBody>
      </p:sp>
      <p:sp>
        <p:nvSpPr>
          <p:cNvPr id="9" name="Flowchart: Connector 8"/>
          <p:cNvSpPr/>
          <p:nvPr userDrawn="1"/>
        </p:nvSpPr>
        <p:spPr>
          <a:xfrm>
            <a:off x="467544" y="5708688"/>
            <a:ext cx="504056" cy="504056"/>
          </a:xfrm>
          <a:prstGeom prst="flowChartConnector">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ln>
                <a:noFill/>
              </a:ln>
              <a:solidFill>
                <a:srgbClr val="FF0000"/>
              </a:solidFill>
            </a:endParaRPr>
          </a:p>
        </p:txBody>
      </p:sp>
      <p:pic>
        <p:nvPicPr>
          <p:cNvPr id="10" name="Picture 3" descr="C:\Program Files (x86)\Microsoft Office\MEDIA\CAGCAT10\j0301252.wmf"/>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57895" y="1988840"/>
            <a:ext cx="914857" cy="7827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Program Files (x86)\Microsoft Office\MEDIA\CAGCAT10\j0292020.wmf"/>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072988" y="5325776"/>
            <a:ext cx="934517" cy="88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26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228600" y="6356350"/>
            <a:ext cx="2133600" cy="365125"/>
          </a:xfrm>
          <a:prstGeom prst="rect">
            <a:avLst/>
          </a:prstGeom>
        </p:spPr>
        <p:txBody>
          <a:bodyPr/>
          <a:lstStyle/>
          <a:p>
            <a:fld id="{0F800D63-6FA7-42D9-9689-937582B91F69}" type="datetime1">
              <a:rPr lang="en-US" smtClean="0"/>
              <a:t>6/27/2012</a:t>
            </a:fld>
            <a:endParaRPr lang="en-US"/>
          </a:p>
        </p:txBody>
      </p:sp>
      <p:sp>
        <p:nvSpPr>
          <p:cNvPr id="6" name="Footer Placeholder 5"/>
          <p:cNvSpPr>
            <a:spLocks noGrp="1"/>
          </p:cNvSpPr>
          <p:nvPr>
            <p:ph type="ftr" sz="quarter" idx="11"/>
          </p:nvPr>
        </p:nvSpPr>
        <p:spPr/>
        <p:txBody>
          <a:bodyPr/>
          <a:lstStyle/>
          <a:p>
            <a:r>
              <a:rPr lang="en-US" smtClean="0"/>
              <a:t>mb@du.ac.bd | www.tinyurl.com/monirb</a:t>
            </a:r>
            <a:endParaRPr lang="en-US" dirty="0"/>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smtClean="0"/>
              <a:t>www.tinyurl.com/monirb  </a:t>
            </a:r>
          </a:p>
        </p:txBody>
      </p:sp>
    </p:spTree>
    <p:extLst>
      <p:ext uri="{BB962C8B-B14F-4D97-AF65-F5344CB8AC3E}">
        <p14:creationId xmlns:p14="http://schemas.microsoft.com/office/powerpoint/2010/main" val="319051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28600" y="6356350"/>
            <a:ext cx="2133600" cy="365125"/>
          </a:xfrm>
          <a:prstGeom prst="rect">
            <a:avLst/>
          </a:prstGeom>
        </p:spPr>
        <p:txBody>
          <a:bodyPr/>
          <a:lstStyle/>
          <a:p>
            <a:fld id="{B9FAEA0C-AA8C-428B-84C4-EEEDAAEB6D02}" type="datetime1">
              <a:rPr lang="en-US" smtClean="0"/>
              <a:t>6/27/2012</a:t>
            </a:fld>
            <a:endParaRPr lang="en-US"/>
          </a:p>
        </p:txBody>
      </p:sp>
      <p:sp>
        <p:nvSpPr>
          <p:cNvPr id="5" name="Footer Placeholder 4"/>
          <p:cNvSpPr>
            <a:spLocks noGrp="1"/>
          </p:cNvSpPr>
          <p:nvPr>
            <p:ph type="ftr" sz="quarter" idx="11"/>
          </p:nvPr>
        </p:nvSpPr>
        <p:spPr/>
        <p:txBody>
          <a:bodyPr/>
          <a:lstStyle/>
          <a:p>
            <a:r>
              <a:rPr lang="en-US" smtClean="0"/>
              <a:t>mb@du.ac.bd | www.tinyurl.com/monirb</a:t>
            </a:r>
            <a:endParaRPr lang="en-US" dirty="0"/>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smtClean="0"/>
              <a:t>www.tinyurl.com/monirb  </a:t>
            </a:r>
          </a:p>
        </p:txBody>
      </p:sp>
    </p:spTree>
    <p:extLst>
      <p:ext uri="{BB962C8B-B14F-4D97-AF65-F5344CB8AC3E}">
        <p14:creationId xmlns:p14="http://schemas.microsoft.com/office/powerpoint/2010/main" val="3413593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7" name="Earth Glass against white,loop.wm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cstate="print"/>
          <a:srcRect t="4839" b="8065"/>
          <a:stretch/>
        </p:blipFill>
        <p:spPr>
          <a:xfrm>
            <a:off x="0" y="5486400"/>
            <a:ext cx="2362200" cy="1371600"/>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t="75294"/>
          <a:stretch/>
        </p:blipFill>
        <p:spPr>
          <a:xfrm>
            <a:off x="0" y="5163671"/>
            <a:ext cx="9144000" cy="1694328"/>
          </a:xfrm>
          <a:prstGeom prst="rect">
            <a:avLst/>
          </a:prstGeom>
        </p:spPr>
      </p:pic>
      <p:sp>
        <p:nvSpPr>
          <p:cNvPr id="2" name="Vertical Title 1"/>
          <p:cNvSpPr>
            <a:spLocks noGrp="1"/>
          </p:cNvSpPr>
          <p:nvPr>
            <p:ph type="title" orient="vert"/>
          </p:nvPr>
        </p:nvSpPr>
        <p:spPr>
          <a:xfrm>
            <a:off x="6858000" y="97716"/>
            <a:ext cx="2057400" cy="6150684"/>
          </a:xfrm>
        </p:spPr>
        <p:txBody>
          <a:bodyPr vert="eaVert"/>
          <a:lstStyle>
            <a:lvl1pPr>
              <a:defRPr>
                <a:solidFill>
                  <a:schemeClr val="tx1"/>
                </a:solidFill>
                <a:effectLst>
                  <a:outerShdw blurRad="50800" dist="38100" dir="2700000" algn="tl" rotWithShape="0">
                    <a:prstClr val="black">
                      <a:alpha val="40000"/>
                    </a:prstClr>
                  </a:outerShdw>
                  <a:reflection blurRad="6350" stA="25000" endPos="45500" dir="5400000" sy="-100000" algn="bl" rotWithShape="0"/>
                </a:effectLst>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1295400" y="97716"/>
            <a:ext cx="5486400" cy="6150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28600" y="6356350"/>
            <a:ext cx="2133600" cy="365125"/>
          </a:xfrm>
          <a:prstGeom prst="rect">
            <a:avLst/>
          </a:prstGeom>
        </p:spPr>
        <p:txBody>
          <a:bodyPr/>
          <a:lstStyle/>
          <a:p>
            <a:fld id="{28437B62-D98C-4207-9814-F73064C1C3F6}" type="datetime1">
              <a:rPr lang="en-US" smtClean="0"/>
              <a:t>6/27/2012</a:t>
            </a:fld>
            <a:endParaRPr lang="en-US"/>
          </a:p>
        </p:txBody>
      </p:sp>
      <p:sp>
        <p:nvSpPr>
          <p:cNvPr id="5" name="Footer Placeholder 4"/>
          <p:cNvSpPr>
            <a:spLocks noGrp="1"/>
          </p:cNvSpPr>
          <p:nvPr>
            <p:ph type="ftr" sz="quarter" idx="11"/>
          </p:nvPr>
        </p:nvSpPr>
        <p:spPr/>
        <p:txBody>
          <a:bodyPr/>
          <a:lstStyle/>
          <a:p>
            <a:r>
              <a:rPr lang="en-US" smtClean="0"/>
              <a:t>mb@du.ac.bd | www.tinyurl.com/monirb</a:t>
            </a:r>
            <a:endParaRPr lang="en-US" dirty="0"/>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smtClean="0"/>
              <a:t>www.tinyurl.com/monirb  </a:t>
            </a:r>
          </a:p>
        </p:txBody>
      </p:sp>
    </p:spTree>
    <p:extLst>
      <p:ext uri="{BB962C8B-B14F-4D97-AF65-F5344CB8AC3E}">
        <p14:creationId xmlns:p14="http://schemas.microsoft.com/office/powerpoint/2010/main" val="10713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p:cTn id="12" repeatCount="indefinite" fill="hold" display="0">
                  <p:stCondLst>
                    <p:cond delay="indefinite"/>
                  </p:stCondLst>
                </p:cTn>
                <p:tgtEl>
                  <p:spTgt spid="7"/>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228600" y="6356350"/>
            <a:ext cx="2133600" cy="365125"/>
          </a:xfrm>
          <a:prstGeom prst="rect">
            <a:avLst/>
          </a:prstGeom>
        </p:spPr>
        <p:txBody>
          <a:bodyPr/>
          <a:lstStyle/>
          <a:p>
            <a:fld id="{B8A53FA3-FE54-47F5-8708-25A2C4553B5D}" type="datetime1">
              <a:rPr lang="en-US" smtClean="0"/>
              <a:t>6/27/2012</a:t>
            </a:fld>
            <a:endParaRPr lang="en-US" dirty="0"/>
          </a:p>
        </p:txBody>
      </p:sp>
      <p:sp>
        <p:nvSpPr>
          <p:cNvPr id="5" name="Footer Placeholder 4"/>
          <p:cNvSpPr>
            <a:spLocks noGrp="1"/>
          </p:cNvSpPr>
          <p:nvPr>
            <p:ph type="ftr" sz="quarter" idx="11"/>
          </p:nvPr>
        </p:nvSpPr>
        <p:spPr/>
        <p:txBody>
          <a:bodyPr/>
          <a:lstStyle/>
          <a:p>
            <a:r>
              <a:rPr lang="en-US" dirty="0" smtClean="0"/>
              <a:t>mb@du.ac.bd | www.tinyurl.com/monirb</a:t>
            </a:r>
            <a:endParaRPr lang="en-US" dirty="0"/>
          </a:p>
        </p:txBody>
      </p:sp>
      <p:sp>
        <p:nvSpPr>
          <p:cNvPr id="6" name="Slide Number Placeholder 5"/>
          <p:cNvSpPr>
            <a:spLocks noGrp="1"/>
          </p:cNvSpPr>
          <p:nvPr>
            <p:ph type="sldNum" sz="quarter" idx="12"/>
          </p:nvPr>
        </p:nvSpPr>
        <p:spPr/>
        <p:txBody>
          <a:bodyPr/>
          <a:lstStyle/>
          <a:p>
            <a:r>
              <a:rPr lang="en-US" dirty="0" smtClean="0"/>
              <a:t>www.tinyurl.com/monirb</a:t>
            </a:r>
            <a:endParaRPr lang="en-US" dirty="0"/>
          </a:p>
        </p:txBody>
      </p:sp>
    </p:spTree>
    <p:extLst>
      <p:ext uri="{BB962C8B-B14F-4D97-AF65-F5344CB8AC3E}">
        <p14:creationId xmlns:p14="http://schemas.microsoft.com/office/powerpoint/2010/main" val="2312737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228600" y="6356350"/>
            <a:ext cx="2133600" cy="365125"/>
          </a:xfrm>
          <a:prstGeom prst="rect">
            <a:avLst/>
          </a:prstGeom>
        </p:spPr>
        <p:txBody>
          <a:bodyPr/>
          <a:lstStyle/>
          <a:p>
            <a:fld id="{4DE7259F-A19E-411D-9DAB-D926AA28CD20}" type="datetime1">
              <a:rPr lang="en-US" smtClean="0"/>
              <a:t>6/27/2012</a:t>
            </a:fld>
            <a:endParaRPr lang="en-US"/>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
        <p:nvSpPr>
          <p:cNvPr id="5" name="Slide Number Placeholder 4"/>
          <p:cNvSpPr>
            <a:spLocks noGrp="1"/>
          </p:cNvSpPr>
          <p:nvPr>
            <p:ph type="sldNum" sz="quarter" idx="12"/>
          </p:nvPr>
        </p:nvSpPr>
        <p:spPr/>
        <p:txBody>
          <a:bodyPr/>
          <a:lstStyle/>
          <a:p>
            <a:r>
              <a:rPr lang="en-US" dirty="0" smtClean="0"/>
              <a:t>www.tinyurl.com/monirb</a:t>
            </a:r>
            <a:endParaRPr lang="en-US" dirty="0"/>
          </a:p>
        </p:txBody>
      </p:sp>
      <p:pic>
        <p:nvPicPr>
          <p:cNvPr id="1027" name="Picture 3" descr="C:\Program Files (x86)\Microsoft Office\MEDIA\CAGCAT10\j0301252.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4797152"/>
            <a:ext cx="914857" cy="782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Program Files (x86)\Microsoft Office\MEDIA\CAGCAT10\j0292020.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209483" y="5445224"/>
            <a:ext cx="934517" cy="88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72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709987"/>
            <a:ext cx="7772400" cy="1362075"/>
          </a:xfrm>
        </p:spPr>
        <p:txBody>
          <a:bodyPr anchor="t"/>
          <a:lstStyle>
            <a:lvl1pPr algn="l">
              <a:defRPr sz="40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2098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28600" y="6356350"/>
            <a:ext cx="2133600" cy="365125"/>
          </a:xfrm>
          <a:prstGeom prst="rect">
            <a:avLst/>
          </a:prstGeom>
        </p:spPr>
        <p:txBody>
          <a:bodyPr/>
          <a:lstStyle/>
          <a:p>
            <a:fld id="{374326A4-D9D0-45B4-9AA4-FB63E0646573}" type="datetime1">
              <a:rPr lang="en-US" smtClean="0"/>
              <a:t>6/27/2012</a:t>
            </a:fld>
            <a:endParaRPr lang="en-US"/>
          </a:p>
        </p:txBody>
      </p:sp>
      <p:sp>
        <p:nvSpPr>
          <p:cNvPr id="5" name="Footer Placeholder 4"/>
          <p:cNvSpPr>
            <a:spLocks noGrp="1"/>
          </p:cNvSpPr>
          <p:nvPr>
            <p:ph type="ftr" sz="quarter" idx="11"/>
          </p:nvPr>
        </p:nvSpPr>
        <p:spPr/>
        <p:txBody>
          <a:bodyPr/>
          <a:lstStyle/>
          <a:p>
            <a:r>
              <a:rPr lang="en-US" smtClean="0"/>
              <a:t>mb@du.ac.bd | www.tinyurl.com/monirb</a:t>
            </a:r>
            <a:endParaRPr lang="en-US" dirty="0"/>
          </a:p>
        </p:txBody>
      </p:sp>
      <p:sp>
        <p:nvSpPr>
          <p:cNvPr id="6" name="Slide Number Placeholder 5"/>
          <p:cNvSpPr>
            <a:spLocks noGrp="1"/>
          </p:cNvSpPr>
          <p:nvPr>
            <p:ph type="sldNum" sz="quarter" idx="12"/>
          </p:nvPr>
        </p:nvSpPr>
        <p:spPr/>
        <p:txBody>
          <a:bodyPr/>
          <a:lstStyle/>
          <a:p>
            <a:r>
              <a:rPr lang="en-US" dirty="0" smtClean="0"/>
              <a:t>www.tinyurl.com/monirb</a:t>
            </a:r>
            <a:endParaRPr lang="en-US" dirty="0"/>
          </a:p>
        </p:txBody>
      </p:sp>
    </p:spTree>
    <p:extLst>
      <p:ext uri="{BB962C8B-B14F-4D97-AF65-F5344CB8AC3E}">
        <p14:creationId xmlns:p14="http://schemas.microsoft.com/office/powerpoint/2010/main" val="2294895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9264" y="1722437"/>
            <a:ext cx="37490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66360" y="1722437"/>
            <a:ext cx="37490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228600" y="6356350"/>
            <a:ext cx="2133600" cy="365125"/>
          </a:xfrm>
          <a:prstGeom prst="rect">
            <a:avLst/>
          </a:prstGeom>
        </p:spPr>
        <p:txBody>
          <a:bodyPr/>
          <a:lstStyle/>
          <a:p>
            <a:fld id="{550CCD2E-6035-473F-972F-D80C09646351}" type="datetime1">
              <a:rPr lang="en-US" smtClean="0"/>
              <a:t>6/27/2012</a:t>
            </a:fld>
            <a:endParaRPr lang="en-US"/>
          </a:p>
        </p:txBody>
      </p:sp>
      <p:sp>
        <p:nvSpPr>
          <p:cNvPr id="6" name="Footer Placeholder 5"/>
          <p:cNvSpPr>
            <a:spLocks noGrp="1"/>
          </p:cNvSpPr>
          <p:nvPr>
            <p:ph type="ftr" sz="quarter" idx="11"/>
          </p:nvPr>
        </p:nvSpPr>
        <p:spPr/>
        <p:txBody>
          <a:bodyPr/>
          <a:lstStyle/>
          <a:p>
            <a:r>
              <a:rPr lang="en-US" smtClean="0"/>
              <a:t>mb@du.ac.bd | www.tinyurl.com/monirb</a:t>
            </a:r>
            <a:endParaRPr lang="en-US" dirty="0"/>
          </a:p>
        </p:txBody>
      </p:sp>
      <p:sp>
        <p:nvSpPr>
          <p:cNvPr id="7" name="Slide Number Placeholder 6"/>
          <p:cNvSpPr>
            <a:spLocks noGrp="1"/>
          </p:cNvSpPr>
          <p:nvPr>
            <p:ph type="sldNum" sz="quarter" idx="12"/>
          </p:nvPr>
        </p:nvSpPr>
        <p:spPr/>
        <p:txBody>
          <a:bodyPr/>
          <a:lstStyle/>
          <a:p>
            <a:r>
              <a:rPr lang="en-US" dirty="0" smtClean="0"/>
              <a:t>www.tinyurl.com/monirb</a:t>
            </a:r>
            <a:endParaRPr lang="en-US" dirty="0"/>
          </a:p>
        </p:txBody>
      </p:sp>
    </p:spTree>
    <p:extLst>
      <p:ext uri="{BB962C8B-B14F-4D97-AF65-F5344CB8AC3E}">
        <p14:creationId xmlns:p14="http://schemas.microsoft.com/office/powerpoint/2010/main" val="3557594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293812" y="1722792"/>
            <a:ext cx="37353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3812" y="2362554"/>
            <a:ext cx="3735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81601" y="1722792"/>
            <a:ext cx="3733800"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81601" y="2362554"/>
            <a:ext cx="3733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228600" y="6356350"/>
            <a:ext cx="2133600" cy="365125"/>
          </a:xfrm>
          <a:prstGeom prst="rect">
            <a:avLst/>
          </a:prstGeom>
        </p:spPr>
        <p:txBody>
          <a:bodyPr/>
          <a:lstStyle/>
          <a:p>
            <a:fld id="{BEAF0C19-6C13-444B-AB95-FE2D1C028DDE}" type="datetime1">
              <a:rPr lang="en-US" smtClean="0"/>
              <a:t>6/27/2012</a:t>
            </a:fld>
            <a:endParaRPr lang="en-US"/>
          </a:p>
        </p:txBody>
      </p:sp>
      <p:sp>
        <p:nvSpPr>
          <p:cNvPr id="8" name="Footer Placeholder 7"/>
          <p:cNvSpPr>
            <a:spLocks noGrp="1"/>
          </p:cNvSpPr>
          <p:nvPr>
            <p:ph type="ftr" sz="quarter" idx="11"/>
          </p:nvPr>
        </p:nvSpPr>
        <p:spPr/>
        <p:txBody>
          <a:bodyPr/>
          <a:lstStyle/>
          <a:p>
            <a:r>
              <a:rPr lang="en-US" smtClean="0"/>
              <a:t>mb@du.ac.bd | www.tinyurl.com/monirb</a:t>
            </a:r>
            <a:endParaRPr lang="en-US" dirty="0"/>
          </a:p>
        </p:txBody>
      </p:sp>
      <p:sp>
        <p:nvSpPr>
          <p:cNvPr id="9" name="Slide Number Placeholder 8"/>
          <p:cNvSpPr>
            <a:spLocks noGrp="1"/>
          </p:cNvSpPr>
          <p:nvPr>
            <p:ph type="sldNum" sz="quarter" idx="12"/>
          </p:nvPr>
        </p:nvSpPr>
        <p:spPr/>
        <p:txBody>
          <a:bodyPr/>
          <a:lstStyle/>
          <a:p>
            <a:r>
              <a:rPr lang="en-US" dirty="0" smtClean="0"/>
              <a:t>www.tinyurl.com/monirb</a:t>
            </a:r>
          </a:p>
        </p:txBody>
      </p:sp>
    </p:spTree>
    <p:extLst>
      <p:ext uri="{BB962C8B-B14F-4D97-AF65-F5344CB8AC3E}">
        <p14:creationId xmlns:p14="http://schemas.microsoft.com/office/powerpoint/2010/main" val="2300579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54684"/>
            <a:ext cx="8686800" cy="1214076"/>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228600" y="6356350"/>
            <a:ext cx="2133600" cy="365125"/>
          </a:xfrm>
          <a:prstGeom prst="rect">
            <a:avLst/>
          </a:prstGeom>
        </p:spPr>
        <p:txBody>
          <a:bodyPr/>
          <a:lstStyle/>
          <a:p>
            <a:fld id="{D857ABC7-23E0-48F2-96C6-10CC819038AE}" type="datetime1">
              <a:rPr lang="en-US" smtClean="0"/>
              <a:t>6/27/2012</a:t>
            </a:fld>
            <a:endParaRPr lang="en-US"/>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
        <p:nvSpPr>
          <p:cNvPr id="5" name="Slide Number Placeholder 4"/>
          <p:cNvSpPr>
            <a:spLocks noGrp="1"/>
          </p:cNvSpPr>
          <p:nvPr>
            <p:ph type="sldNum" sz="quarter" idx="12"/>
          </p:nvPr>
        </p:nvSpPr>
        <p:spPr/>
        <p:txBody>
          <a:bodyPr/>
          <a:lstStyle/>
          <a:p>
            <a:r>
              <a:rPr lang="en-US" dirty="0" smtClean="0"/>
              <a:t>www.tinyurl.com/monirb </a:t>
            </a:r>
            <a:endParaRPr lang="en-US" dirty="0"/>
          </a:p>
        </p:txBody>
      </p:sp>
    </p:spTree>
    <p:extLst>
      <p:ext uri="{BB962C8B-B14F-4D97-AF65-F5344CB8AC3E}">
        <p14:creationId xmlns:p14="http://schemas.microsoft.com/office/powerpoint/2010/main" val="101640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28600" y="6356350"/>
            <a:ext cx="2133600" cy="365125"/>
          </a:xfrm>
          <a:prstGeom prst="rect">
            <a:avLst/>
          </a:prstGeom>
        </p:spPr>
        <p:txBody>
          <a:bodyPr/>
          <a:lstStyle/>
          <a:p>
            <a:fld id="{775EAB86-73A8-4549-B628-709EE9A85409}" type="datetime1">
              <a:rPr lang="en-US" smtClean="0"/>
              <a:t>6/27/2012</a:t>
            </a:fld>
            <a:endParaRPr lang="en-US"/>
          </a:p>
        </p:txBody>
      </p:sp>
      <p:sp>
        <p:nvSpPr>
          <p:cNvPr id="3" name="Footer Placeholder 2"/>
          <p:cNvSpPr>
            <a:spLocks noGrp="1"/>
          </p:cNvSpPr>
          <p:nvPr>
            <p:ph type="ftr" sz="quarter" idx="11"/>
          </p:nvPr>
        </p:nvSpPr>
        <p:spPr/>
        <p:txBody>
          <a:bodyPr/>
          <a:lstStyle/>
          <a:p>
            <a:r>
              <a:rPr lang="en-US" smtClean="0"/>
              <a:t>mb@du.ac.bd | www.tinyurl.com/monirb</a:t>
            </a:r>
            <a:endParaRPr lang="en-US" dirty="0"/>
          </a:p>
        </p:txBody>
      </p:sp>
      <p:sp>
        <p:nvSpPr>
          <p:cNvPr id="4" name="Slide Number Placeholder 3"/>
          <p:cNvSpPr>
            <a:spLocks noGrp="1"/>
          </p:cNvSpPr>
          <p:nvPr>
            <p:ph type="sldNum" sz="quarter" idx="12"/>
          </p:nvPr>
        </p:nvSpPr>
        <p:spPr/>
        <p:txBody>
          <a:bodyPr/>
          <a:lstStyle/>
          <a:p>
            <a:r>
              <a:rPr lang="en-US" dirty="0" smtClean="0"/>
              <a:t>www.tinyurl.com/monirb  </a:t>
            </a:r>
            <a:endParaRPr lang="en-US" dirty="0"/>
          </a:p>
        </p:txBody>
      </p:sp>
    </p:spTree>
    <p:extLst>
      <p:ext uri="{BB962C8B-B14F-4D97-AF65-F5344CB8AC3E}">
        <p14:creationId xmlns:p14="http://schemas.microsoft.com/office/powerpoint/2010/main" val="1179363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8" name="Earth Glass against white,loop.wm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cstate="print"/>
          <a:srcRect t="4839" b="8065"/>
          <a:stretch/>
        </p:blipFill>
        <p:spPr>
          <a:xfrm>
            <a:off x="0" y="5486400"/>
            <a:ext cx="2362200" cy="1371600"/>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294"/>
          <a:stretch/>
        </p:blipFill>
        <p:spPr>
          <a:xfrm>
            <a:off x="0" y="5163671"/>
            <a:ext cx="9144000" cy="1694328"/>
          </a:xfrm>
          <a:prstGeom prst="rect">
            <a:avLst/>
          </a:prstGeom>
        </p:spPr>
      </p:pic>
      <p:sp>
        <p:nvSpPr>
          <p:cNvPr id="2" name="Title 1"/>
          <p:cNvSpPr>
            <a:spLocks noGrp="1"/>
          </p:cNvSpPr>
          <p:nvPr>
            <p:ph type="title"/>
          </p:nvPr>
        </p:nvSpPr>
        <p:spPr>
          <a:xfrm>
            <a:off x="1295400" y="152400"/>
            <a:ext cx="3008313" cy="1162050"/>
          </a:xfrm>
        </p:spPr>
        <p:txBody>
          <a:bodyPr anchor="b"/>
          <a:lstStyle>
            <a:lvl1pPr algn="l">
              <a:defRPr sz="2000" b="1">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19600" y="152400"/>
            <a:ext cx="4495800" cy="6096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5400" y="1314450"/>
            <a:ext cx="3008313" cy="49339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228600" y="6356350"/>
            <a:ext cx="2133600" cy="365125"/>
          </a:xfrm>
          <a:prstGeom prst="rect">
            <a:avLst/>
          </a:prstGeom>
        </p:spPr>
        <p:txBody>
          <a:bodyPr/>
          <a:lstStyle/>
          <a:p>
            <a:fld id="{17E9F79B-C554-4704-8088-BD01CA7806F2}" type="datetime1">
              <a:rPr lang="en-US" smtClean="0"/>
              <a:t>6/27/2012</a:t>
            </a:fld>
            <a:endParaRPr lang="en-US"/>
          </a:p>
        </p:txBody>
      </p:sp>
      <p:sp>
        <p:nvSpPr>
          <p:cNvPr id="6" name="Footer Placeholder 5"/>
          <p:cNvSpPr>
            <a:spLocks noGrp="1"/>
          </p:cNvSpPr>
          <p:nvPr>
            <p:ph type="ftr" sz="quarter" idx="11"/>
          </p:nvPr>
        </p:nvSpPr>
        <p:spPr/>
        <p:txBody>
          <a:bodyPr/>
          <a:lstStyle/>
          <a:p>
            <a:r>
              <a:rPr lang="en-US" smtClean="0"/>
              <a:t>mb@du.ac.bd | www.tinyurl.com/monirb</a:t>
            </a:r>
            <a:endParaRPr lang="en-US" dirty="0"/>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smtClean="0"/>
              <a:t>www.tinyurl.com/monirb  </a:t>
            </a:r>
          </a:p>
        </p:txBody>
      </p:sp>
    </p:spTree>
    <p:extLst>
      <p:ext uri="{BB962C8B-B14F-4D97-AF65-F5344CB8AC3E}">
        <p14:creationId xmlns:p14="http://schemas.microsoft.com/office/powerpoint/2010/main" val="254239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p:cTn id="12" repeatCount="indefinite" fill="hold" display="0">
                  <p:stCondLst>
                    <p:cond delay="indefinite"/>
                  </p:stCondLst>
                </p:cTn>
                <p:tgtEl>
                  <p:spTgt spid="8"/>
                </p:tgtEl>
              </p:cMediaNode>
            </p:video>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ideo" Target="../media/media1.wmv"/><Relationship Id="rId10" Type="http://schemas.openxmlformats.org/officeDocument/2006/relationships/slideLayout" Target="../slideLayouts/slideLayout10.xml"/><Relationship Id="rId19" Type="http://schemas.openxmlformats.org/officeDocument/2006/relationships/image" Target="../media/image4.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media" Target="../media/media1.wm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Earth Glass against white,loop.wmv">
            <a:hlinkClick r:id="" action="ppaction://media"/>
          </p:cNvPr>
          <p:cNvPicPr>
            <a:picLocks noChangeAspect="1"/>
          </p:cNvPicPr>
          <p:nvPr>
            <a:videoFile r:link="rId15"/>
            <p:extLst>
              <p:ext uri="{DAA4B4D4-6D71-4841-9C94-3DE7FCFB9230}">
                <p14:media xmlns:p14="http://schemas.microsoft.com/office/powerpoint/2010/main" r:embed="rId14"/>
              </p:ext>
            </p:extLst>
          </p:nvPr>
        </p:nvPicPr>
        <p:blipFill rotWithShape="1">
          <a:blip r:embed="rId16" cstate="print"/>
          <a:srcRect t="4839" b="8065"/>
          <a:stretch/>
        </p:blipFill>
        <p:spPr>
          <a:xfrm>
            <a:off x="0" y="5486400"/>
            <a:ext cx="2362200" cy="1371600"/>
          </a:xfrm>
          <a:prstGeom prst="rect">
            <a:avLst/>
          </a:prstGeom>
        </p:spPr>
      </p:pic>
      <p:pic>
        <p:nvPicPr>
          <p:cNvPr id="8" name="Picture 7"/>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67850" y="0"/>
            <a:ext cx="9211849" cy="6858000"/>
          </a:xfrm>
          <a:prstGeom prst="rect">
            <a:avLst/>
          </a:prstGeom>
        </p:spPr>
      </p:pic>
      <p:sp>
        <p:nvSpPr>
          <p:cNvPr id="2" name="Title Placeholder 1"/>
          <p:cNvSpPr>
            <a:spLocks noGrp="1"/>
          </p:cNvSpPr>
          <p:nvPr>
            <p:ph type="title"/>
          </p:nvPr>
        </p:nvSpPr>
        <p:spPr>
          <a:xfrm>
            <a:off x="228600" y="54684"/>
            <a:ext cx="8686800" cy="105604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295400" y="1676400"/>
            <a:ext cx="7620000" cy="4572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2050133" y="63239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mb@du.ac.bd | www.tinyurl.com/monirb</a:t>
            </a:r>
            <a:endParaRPr lang="en-US" dirty="0"/>
          </a:p>
        </p:txBody>
      </p:sp>
      <p:sp>
        <p:nvSpPr>
          <p:cNvPr id="6" name="Slide Number Placeholder 5"/>
          <p:cNvSpPr>
            <a:spLocks noGrp="1"/>
          </p:cNvSpPr>
          <p:nvPr>
            <p:ph type="sldNum" sz="quarter" idx="4"/>
          </p:nvPr>
        </p:nvSpPr>
        <p:spPr>
          <a:xfrm>
            <a:off x="6084168" y="6356350"/>
            <a:ext cx="283123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www.tinyurl.com/monirb</a:t>
            </a:r>
            <a:endParaRPr lang="en-US" dirty="0"/>
          </a:p>
        </p:txBody>
      </p:sp>
      <p:sp>
        <p:nvSpPr>
          <p:cNvPr id="9" name="Flowchart: Connector 8"/>
          <p:cNvSpPr/>
          <p:nvPr userDrawn="1"/>
        </p:nvSpPr>
        <p:spPr>
          <a:xfrm>
            <a:off x="0" y="6506513"/>
            <a:ext cx="360040" cy="360040"/>
          </a:xfrm>
          <a:prstGeom prst="flowChartConnector">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ln>
                <a:noFill/>
              </a:ln>
              <a:solidFill>
                <a:srgbClr val="FF0000"/>
              </a:solidFill>
            </a:endParaRPr>
          </a:p>
        </p:txBody>
      </p:sp>
      <p:pic>
        <p:nvPicPr>
          <p:cNvPr id="10" name="Picture 3" descr="C:\Program Files (x86)\Microsoft Office\MEDIA\CAGCAT10\j0301252.wmf"/>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7504" y="4878521"/>
            <a:ext cx="914857" cy="7827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Program Files (x86)\Microsoft Office\MEDIA\CAGCAT10\j0292020.wmf"/>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115616" y="6035137"/>
            <a:ext cx="934517" cy="88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06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p:cTn id="12" repeatCount="indefinite" fill="hold" display="0">
                  <p:stCondLst>
                    <p:cond delay="indefinite"/>
                  </p:stCondLst>
                </p:cTn>
                <p:tgtEl>
                  <p:spTgt spid="7"/>
                </p:tgtEl>
              </p:cMediaNode>
            </p:video>
          </p:childTnLst>
        </p:cTn>
      </p:par>
    </p:tnLst>
  </p:timing>
  <p:hf sldNum="0" hdr="0" dt="0"/>
  <p:txStyles>
    <p:titleStyle>
      <a:lvl1pPr algn="l" defTabSz="914400" rtl="0" eaLnBrk="1" latinLnBrk="0" hangingPunct="1">
        <a:spcBef>
          <a:spcPct val="0"/>
        </a:spcBef>
        <a:buNone/>
        <a:defRPr sz="4400" b="1" kern="120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b@du.ac.b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www.tinyurl.com/monirb" TargetMode="External"/><Relationship Id="rId4" Type="http://schemas.openxmlformats.org/officeDocument/2006/relationships/hyperlink" Target="mailto:monirb@live.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8.tmp"/></Relationships>
</file>

<file path=ppt/slides/_rels/slide101.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1.tmp"/></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16.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tmp"/></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0.tmp"/></Relationships>
</file>

<file path=ppt/slides/_rels/slide8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2.tmp"/></Relationships>
</file>

<file path=ppt/slides/_rels/slide85.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5.tmp"/></Relationships>
</file>

<file path=ppt/slides/_rels/slide88.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2.tmp"/></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6.tmp"/></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PRINCE2 </a:t>
            </a:r>
            <a:br>
              <a:rPr lang="en-US" dirty="0" smtClean="0"/>
            </a:br>
            <a:r>
              <a:rPr lang="en-US" dirty="0" smtClean="0"/>
              <a:t>Project Management </a:t>
            </a:r>
            <a:endParaRPr lang="en-US" dirty="0"/>
          </a:p>
        </p:txBody>
      </p:sp>
      <p:sp>
        <p:nvSpPr>
          <p:cNvPr id="3" name="Subtitle 2"/>
          <p:cNvSpPr>
            <a:spLocks noGrp="1"/>
          </p:cNvSpPr>
          <p:nvPr>
            <p:ph type="subTitle" idx="1"/>
          </p:nvPr>
        </p:nvSpPr>
        <p:spPr>
          <a:xfrm>
            <a:off x="4038600" y="3429000"/>
            <a:ext cx="4876800" cy="2520280"/>
          </a:xfrm>
        </p:spPr>
        <p:txBody>
          <a:bodyPr>
            <a:normAutofit fontScale="92500" lnSpcReduction="10000"/>
          </a:bodyPr>
          <a:lstStyle/>
          <a:p>
            <a:r>
              <a:rPr lang="en-US" dirty="0" smtClean="0"/>
              <a:t>Moniruzzaman Bhuiyan</a:t>
            </a:r>
          </a:p>
          <a:p>
            <a:pPr algn="r"/>
            <a:r>
              <a:rPr lang="en-GB" sz="1400" dirty="0"/>
              <a:t>BSc (</a:t>
            </a:r>
            <a:r>
              <a:rPr lang="en-GB" sz="1400" dirty="0" err="1"/>
              <a:t>Hons</a:t>
            </a:r>
            <a:r>
              <a:rPr lang="en-GB" sz="1400" dirty="0"/>
              <a:t>), </a:t>
            </a:r>
            <a:r>
              <a:rPr lang="en-GB" sz="1400" dirty="0" smtClean="0"/>
              <a:t>MSc(DU &amp; UK</a:t>
            </a:r>
            <a:r>
              <a:rPr lang="en-GB" sz="1400" dirty="0"/>
              <a:t>), MBCS, </a:t>
            </a:r>
            <a:r>
              <a:rPr lang="en-GB" sz="1400" dirty="0" smtClean="0"/>
              <a:t>MCP, PRINCE2</a:t>
            </a:r>
            <a:endParaRPr lang="en-US" sz="1400" dirty="0" smtClean="0"/>
          </a:p>
          <a:p>
            <a:r>
              <a:rPr lang="en-US" sz="2000" dirty="0" smtClean="0"/>
              <a:t>Software Practitioner and Researcher, </a:t>
            </a:r>
          </a:p>
          <a:p>
            <a:r>
              <a:rPr lang="en-US" sz="2000" dirty="0" smtClean="0"/>
              <a:t>Institute of Information Technology</a:t>
            </a:r>
            <a:endParaRPr lang="en-US" dirty="0"/>
          </a:p>
          <a:p>
            <a:r>
              <a:rPr lang="en-US" sz="2000" dirty="0" smtClean="0"/>
              <a:t>University of Dhaka</a:t>
            </a:r>
          </a:p>
          <a:p>
            <a:r>
              <a:rPr lang="en-US" sz="2000" dirty="0" smtClean="0">
                <a:hlinkClick r:id="rId3"/>
              </a:rPr>
              <a:t>mb@du.ac.bd</a:t>
            </a:r>
            <a:r>
              <a:rPr lang="en-US" sz="2000" dirty="0" smtClean="0"/>
              <a:t> | </a:t>
            </a:r>
            <a:r>
              <a:rPr lang="en-US" sz="2000" dirty="0" smtClean="0">
                <a:hlinkClick r:id="rId4"/>
              </a:rPr>
              <a:t>monirb@live.com</a:t>
            </a:r>
            <a:r>
              <a:rPr lang="en-US" sz="2000" dirty="0" smtClean="0"/>
              <a:t> </a:t>
            </a:r>
          </a:p>
          <a:p>
            <a:r>
              <a:rPr lang="en-US" sz="2000" dirty="0" smtClean="0">
                <a:hlinkClick r:id="rId5"/>
              </a:rPr>
              <a:t>www.tinyurl.com/monirb</a:t>
            </a:r>
            <a:r>
              <a:rPr lang="en-US" sz="2000" dirty="0"/>
              <a:t> </a:t>
            </a:r>
            <a:endParaRPr lang="en-US" sz="2000" dirty="0" smtClean="0"/>
          </a:p>
        </p:txBody>
      </p:sp>
    </p:spTree>
    <p:extLst>
      <p:ext uri="{BB962C8B-B14F-4D97-AF65-F5344CB8AC3E}">
        <p14:creationId xmlns:p14="http://schemas.microsoft.com/office/powerpoint/2010/main" val="12678274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fails</a:t>
            </a:r>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473696"/>
            <a:ext cx="7848873" cy="4907632"/>
          </a:xfrm>
        </p:spPr>
      </p:pic>
    </p:spTree>
    <p:extLst>
      <p:ext uri="{BB962C8B-B14F-4D97-AF65-F5344CB8AC3E}">
        <p14:creationId xmlns:p14="http://schemas.microsoft.com/office/powerpoint/2010/main" val="29635043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Closing a Project</a:t>
            </a:r>
            <a:endParaRPr lang="en-US" smtClean="0"/>
          </a:p>
        </p:txBody>
      </p:sp>
      <p:sp>
        <p:nvSpPr>
          <p:cNvPr id="72707" name="Content Placeholder 2"/>
          <p:cNvSpPr>
            <a:spLocks noGrp="1"/>
          </p:cNvSpPr>
          <p:nvPr>
            <p:ph idx="1"/>
          </p:nvPr>
        </p:nvSpPr>
        <p:spPr/>
        <p:txBody>
          <a:bodyPr>
            <a:normAutofit/>
          </a:bodyPr>
          <a:lstStyle/>
          <a:p>
            <a:pPr marL="0" indent="0">
              <a:buNone/>
            </a:pPr>
            <a:r>
              <a:rPr lang="en-GB" sz="2000" dirty="0" smtClean="0"/>
              <a:t>Five </a:t>
            </a:r>
            <a:r>
              <a:rPr lang="en-GB" sz="2000" dirty="0"/>
              <a:t>activities in the Closing a Project Process that are performed by the Project Manager, and they are: </a:t>
            </a:r>
          </a:p>
          <a:p>
            <a:r>
              <a:rPr lang="en-GB" sz="2000" dirty="0" smtClean="0"/>
              <a:t>Preparing </a:t>
            </a:r>
            <a:r>
              <a:rPr lang="en-GB" sz="2000" dirty="0"/>
              <a:t>planned closure or </a:t>
            </a:r>
            <a:endParaRPr lang="en-GB" sz="2000" dirty="0" smtClean="0"/>
          </a:p>
          <a:p>
            <a:r>
              <a:rPr lang="en-GB" sz="2000" dirty="0" smtClean="0"/>
              <a:t>Prepare </a:t>
            </a:r>
            <a:r>
              <a:rPr lang="en-GB" sz="2000" dirty="0"/>
              <a:t>premature closure </a:t>
            </a:r>
          </a:p>
          <a:p>
            <a:r>
              <a:rPr lang="en-GB" sz="2000" dirty="0" smtClean="0"/>
              <a:t>Handover </a:t>
            </a:r>
            <a:r>
              <a:rPr lang="en-GB" sz="2000" dirty="0"/>
              <a:t>of products </a:t>
            </a:r>
          </a:p>
          <a:p>
            <a:r>
              <a:rPr lang="en-GB" sz="2000" dirty="0" smtClean="0"/>
              <a:t>Evaluating </a:t>
            </a:r>
            <a:r>
              <a:rPr lang="en-GB" sz="2000" dirty="0"/>
              <a:t>the project </a:t>
            </a:r>
          </a:p>
          <a:p>
            <a:r>
              <a:rPr lang="en-GB" sz="2000" dirty="0" smtClean="0"/>
              <a:t>Recommending </a:t>
            </a:r>
            <a:r>
              <a:rPr lang="en-GB" sz="2000" dirty="0"/>
              <a:t>project closure </a:t>
            </a:r>
          </a:p>
          <a:p>
            <a:pPr eaLnBrk="1" hangingPunct="1">
              <a:buFont typeface="Arial" charset="0"/>
              <a:buNone/>
            </a:pPr>
            <a:endParaRPr lang="en-US" sz="2000" dirty="0" smtClean="0"/>
          </a:p>
        </p:txBody>
      </p:sp>
      <p:pic>
        <p:nvPicPr>
          <p:cNvPr id="72708" name="Picture 4" descr="M:\Graphic Images\Yellow Men\man with stop sig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4039" y="4605338"/>
            <a:ext cx="2080846" cy="225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4293096"/>
            <a:ext cx="6185114" cy="1800200"/>
          </a:xfrm>
          <a:prstGeom prst="rect">
            <a:avLst/>
          </a:prstGeom>
        </p:spPr>
      </p:pic>
    </p:spTree>
    <p:extLst>
      <p:ext uri="{BB962C8B-B14F-4D97-AF65-F5344CB8AC3E}">
        <p14:creationId xmlns:p14="http://schemas.microsoft.com/office/powerpoint/2010/main" val="1748071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Closing a Project</a:t>
            </a:r>
            <a:endParaRPr lang="en-US" smtClean="0"/>
          </a:p>
        </p:txBody>
      </p:sp>
      <p:pic>
        <p:nvPicPr>
          <p:cNvPr id="5" name="Content Placeholder 4"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9365" y="1844824"/>
            <a:ext cx="7275083" cy="4367806"/>
          </a:xfrm>
        </p:spPr>
      </p:pic>
    </p:spTree>
    <p:extLst>
      <p:ext uri="{BB962C8B-B14F-4D97-AF65-F5344CB8AC3E}">
        <p14:creationId xmlns:p14="http://schemas.microsoft.com/office/powerpoint/2010/main" val="165319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Closing a Project</a:t>
            </a:r>
            <a:endParaRPr lang="en-US" smtClean="0"/>
          </a:p>
        </p:txBody>
      </p:sp>
      <p:sp>
        <p:nvSpPr>
          <p:cNvPr id="72707" name="Content Placeholder 2"/>
          <p:cNvSpPr>
            <a:spLocks noGrp="1"/>
          </p:cNvSpPr>
          <p:nvPr>
            <p:ph idx="1"/>
          </p:nvPr>
        </p:nvSpPr>
        <p:spPr>
          <a:xfrm>
            <a:off x="395536" y="1484784"/>
            <a:ext cx="7620000" cy="4572000"/>
          </a:xfrm>
        </p:spPr>
        <p:txBody>
          <a:bodyPr>
            <a:normAutofit/>
          </a:bodyPr>
          <a:lstStyle/>
          <a:p>
            <a:r>
              <a:rPr lang="en-US" dirty="0" smtClean="0"/>
              <a:t>Sample Activity and Responsibility</a:t>
            </a:r>
          </a:p>
          <a:p>
            <a:endParaRPr lang="en-US"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988840"/>
            <a:ext cx="5163271" cy="2086266"/>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5816" y="4005064"/>
            <a:ext cx="5408708" cy="2609313"/>
          </a:xfrm>
          <a:prstGeom prst="rect">
            <a:avLst/>
          </a:prstGeom>
        </p:spPr>
      </p:pic>
    </p:spTree>
    <p:extLst>
      <p:ext uri="{BB962C8B-B14F-4D97-AF65-F5344CB8AC3E}">
        <p14:creationId xmlns:p14="http://schemas.microsoft.com/office/powerpoint/2010/main" val="1271186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End of Process</a:t>
            </a:r>
            <a:endParaRPr lang="en-GB" dirty="0"/>
          </a:p>
        </p:txBody>
      </p:sp>
      <p:sp>
        <p:nvSpPr>
          <p:cNvPr id="3" name="Content Placeholder 2"/>
          <p:cNvSpPr>
            <a:spLocks noGrp="1"/>
          </p:cNvSpPr>
          <p:nvPr>
            <p:ph idx="1"/>
          </p:nvPr>
        </p:nvSpPr>
        <p:spPr/>
        <p:txBody>
          <a:bodyPr>
            <a:noAutofit/>
          </a:bodyPr>
          <a:lstStyle/>
          <a:p>
            <a:r>
              <a:rPr lang="en-GB" sz="8000" dirty="0" smtClean="0"/>
              <a:t>Review </a:t>
            </a:r>
          </a:p>
          <a:p>
            <a:r>
              <a:rPr lang="en-GB" sz="8000" dirty="0" smtClean="0"/>
              <a:t>QA </a:t>
            </a:r>
            <a:endParaRPr lang="en-GB" sz="8000"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20720094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Tailoring PRINCE2</a:t>
            </a:r>
            <a:endParaRPr lang="en-GB" dirty="0"/>
          </a:p>
        </p:txBody>
      </p:sp>
      <p:sp>
        <p:nvSpPr>
          <p:cNvPr id="3" name="Content Placeholder 2"/>
          <p:cNvSpPr>
            <a:spLocks noGrp="1"/>
          </p:cNvSpPr>
          <p:nvPr>
            <p:ph idx="1"/>
          </p:nvPr>
        </p:nvSpPr>
        <p:spPr>
          <a:xfrm>
            <a:off x="1295400" y="2457400"/>
            <a:ext cx="7620000" cy="4572000"/>
          </a:xfrm>
        </p:spPr>
        <p:txBody>
          <a:bodyPr>
            <a:normAutofit/>
          </a:bodyPr>
          <a:lstStyle/>
          <a:p>
            <a:r>
              <a:rPr lang="en-GB" b="1" dirty="0" smtClean="0"/>
              <a:t>What </a:t>
            </a:r>
            <a:r>
              <a:rPr lang="en-GB" b="1" dirty="0"/>
              <a:t>is Tailoring? </a:t>
            </a:r>
            <a:endParaRPr lang="en-GB" dirty="0"/>
          </a:p>
          <a:p>
            <a:r>
              <a:rPr lang="en-GB" b="1" dirty="0"/>
              <a:t>General Approach to Tailoring </a:t>
            </a:r>
            <a:endParaRPr lang="en-GB" dirty="0"/>
          </a:p>
          <a:p>
            <a:r>
              <a:rPr lang="en-GB" b="1" dirty="0"/>
              <a:t>What to change when tailoring </a:t>
            </a:r>
            <a:endParaRPr lang="en-GB" dirty="0"/>
          </a:p>
          <a:p>
            <a:r>
              <a:rPr lang="en-GB" b="1" dirty="0"/>
              <a:t>Working in a Program Environment </a:t>
            </a:r>
            <a:endParaRPr lang="en-GB" dirty="0"/>
          </a:p>
          <a:p>
            <a:r>
              <a:rPr lang="en-GB" b="1" dirty="0"/>
              <a:t>Tailoring the Themes of Quality, Plans, Risk, Change &amp; Progress </a:t>
            </a:r>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24178620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Tailoring PRINCE2</a:t>
            </a:r>
            <a:endParaRPr lang="en-GB" dirty="0"/>
          </a:p>
        </p:txBody>
      </p:sp>
      <p:sp>
        <p:nvSpPr>
          <p:cNvPr id="3" name="Content Placeholder 2"/>
          <p:cNvSpPr>
            <a:spLocks noGrp="1"/>
          </p:cNvSpPr>
          <p:nvPr>
            <p:ph idx="1"/>
          </p:nvPr>
        </p:nvSpPr>
        <p:spPr>
          <a:xfrm>
            <a:off x="1020688" y="2385392"/>
            <a:ext cx="8015808" cy="4572000"/>
          </a:xfrm>
        </p:spPr>
        <p:txBody>
          <a:bodyPr>
            <a:normAutofit/>
          </a:bodyPr>
          <a:lstStyle/>
          <a:p>
            <a:r>
              <a:rPr lang="en-GB" b="1" dirty="0" smtClean="0"/>
              <a:t>Tailoring </a:t>
            </a:r>
            <a:r>
              <a:rPr lang="en-GB" b="1" dirty="0"/>
              <a:t>Processes &amp; Management Products </a:t>
            </a:r>
            <a:endParaRPr lang="en-GB" dirty="0"/>
          </a:p>
          <a:p>
            <a:r>
              <a:rPr lang="en-GB" b="1" dirty="0"/>
              <a:t>Project Scale – Simple Projects </a:t>
            </a:r>
            <a:endParaRPr lang="en-GB" dirty="0"/>
          </a:p>
          <a:p>
            <a:r>
              <a:rPr lang="en-GB" b="1" dirty="0"/>
              <a:t>Tailoring: Commercial Customer/Supplier Environment </a:t>
            </a:r>
            <a:endParaRPr lang="en-GB" dirty="0"/>
          </a:p>
          <a:p>
            <a:r>
              <a:rPr lang="en-GB" b="1" dirty="0"/>
              <a:t>Tailoring: Project Type </a:t>
            </a:r>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9580756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a:bodyPr>
          <a:lstStyle/>
          <a:p>
            <a:pPr eaLnBrk="1" hangingPunct="1"/>
            <a:r>
              <a:rPr lang="en-US" dirty="0" smtClean="0"/>
              <a:t>Libraries</a:t>
            </a:r>
          </a:p>
        </p:txBody>
      </p:sp>
      <p:sp>
        <p:nvSpPr>
          <p:cNvPr id="72707" name="Content Placeholder 2"/>
          <p:cNvSpPr>
            <a:spLocks noGrp="1"/>
          </p:cNvSpPr>
          <p:nvPr>
            <p:ph idx="1"/>
          </p:nvPr>
        </p:nvSpPr>
        <p:spPr>
          <a:xfrm>
            <a:off x="1416496" y="1881336"/>
            <a:ext cx="7620000" cy="4572000"/>
          </a:xfrm>
        </p:spPr>
        <p:txBody>
          <a:bodyPr>
            <a:normAutofit/>
          </a:bodyPr>
          <a:lstStyle/>
          <a:p>
            <a:r>
              <a:rPr lang="en-US" dirty="0" smtClean="0"/>
              <a:t>Roles</a:t>
            </a:r>
          </a:p>
          <a:p>
            <a:r>
              <a:rPr lang="en-US" dirty="0" smtClean="0"/>
              <a:t>Checklist</a:t>
            </a:r>
          </a:p>
          <a:p>
            <a:r>
              <a:rPr lang="en-US" dirty="0" smtClean="0"/>
              <a:t>Baselines</a:t>
            </a:r>
          </a:p>
          <a:p>
            <a:r>
              <a:rPr lang="en-US" dirty="0" smtClean="0"/>
              <a:t>Records</a:t>
            </a:r>
          </a:p>
          <a:p>
            <a:r>
              <a:rPr lang="en-US" dirty="0" smtClean="0"/>
              <a:t>Reports</a:t>
            </a:r>
          </a:p>
          <a:p>
            <a:endParaRPr lang="en-US" dirty="0" smtClean="0"/>
          </a:p>
          <a:p>
            <a:endParaRPr lang="en-US"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916832"/>
            <a:ext cx="3384376" cy="3888432"/>
          </a:xfrm>
          <a:prstGeom prst="rect">
            <a:avLst/>
          </a:prstGeom>
        </p:spPr>
      </p:pic>
    </p:spTree>
    <p:extLst>
      <p:ext uri="{BB962C8B-B14F-4D97-AF65-F5344CB8AC3E}">
        <p14:creationId xmlns:p14="http://schemas.microsoft.com/office/powerpoint/2010/main" val="3774988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a:xfrm>
            <a:off x="395536" y="1473043"/>
            <a:ext cx="7620000" cy="4572000"/>
          </a:xfrm>
        </p:spPr>
        <p:txBody>
          <a:bodyPr/>
          <a:lstStyle/>
          <a:p>
            <a:r>
              <a:rPr lang="en-GB" dirty="0" smtClean="0"/>
              <a:t>777</a:t>
            </a:r>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1484784"/>
            <a:ext cx="6588223" cy="4608512"/>
          </a:xfrm>
          <a:prstGeom prst="rect">
            <a:avLst/>
          </a:prstGeom>
        </p:spPr>
      </p:pic>
    </p:spTree>
    <p:extLst>
      <p:ext uri="{BB962C8B-B14F-4D97-AF65-F5344CB8AC3E}">
        <p14:creationId xmlns:p14="http://schemas.microsoft.com/office/powerpoint/2010/main" val="159763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Steps &amp; variables</a:t>
            </a:r>
            <a:endParaRPr lang="en-GB"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556792"/>
            <a:ext cx="4458323" cy="4534533"/>
          </a:xfrm>
        </p:spPr>
      </p:pic>
      <p:sp>
        <p:nvSpPr>
          <p:cNvPr id="4" name="Footer Placeholder 3"/>
          <p:cNvSpPr>
            <a:spLocks noGrp="1"/>
          </p:cNvSpPr>
          <p:nvPr>
            <p:ph type="ftr" sz="quarter" idx="11"/>
          </p:nvPr>
        </p:nvSpPr>
        <p:spPr/>
        <p:txBody>
          <a:bodyPr/>
          <a:lstStyle/>
          <a:p>
            <a:r>
              <a:rPr lang="en-US" smtClean="0"/>
              <a:t>mb@du.ac.bd | www.tinyurl.com/monirb</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04864"/>
            <a:ext cx="382905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061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pPr marL="0" indent="0" algn="ctr">
              <a:buNone/>
            </a:pPr>
            <a:r>
              <a:rPr lang="en-GB" sz="24000" dirty="0" smtClean="0"/>
              <a:t>YOU</a:t>
            </a:r>
            <a:r>
              <a:rPr lang="en-GB" dirty="0" smtClean="0"/>
              <a:t> </a:t>
            </a:r>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1824361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PRINCE2 </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PRINCE2 </a:t>
            </a:r>
            <a:r>
              <a:rPr lang="en-GB" dirty="0"/>
              <a:t>is a method that deals with the planning, delegation, monitoring and control of all six project variables which are, as </a:t>
            </a:r>
            <a:r>
              <a:rPr lang="en-GB" dirty="0" smtClean="0"/>
              <a:t>we already </a:t>
            </a:r>
            <a:r>
              <a:rPr lang="en-GB" dirty="0"/>
              <a:t>know: Timescales, Costs, Quality, Scope, Benefits and Risks. The </a:t>
            </a:r>
            <a:r>
              <a:rPr lang="en-GB" dirty="0" err="1"/>
              <a:t>PMBok</a:t>
            </a:r>
            <a:r>
              <a:rPr lang="en-GB" dirty="0"/>
              <a:t> refers to these 6 variables as the 6 competing Project Constraints</a:t>
            </a:r>
            <a:r>
              <a:rPr lang="en-GB" dirty="0" smtClean="0"/>
              <a:t>.</a:t>
            </a:r>
            <a:endParaRPr lang="en-GB" dirty="0"/>
          </a:p>
          <a:p>
            <a:r>
              <a:rPr lang="en-GB" dirty="0"/>
              <a:t>T</a:t>
            </a:r>
            <a:r>
              <a:rPr lang="en-GB" dirty="0" smtClean="0"/>
              <a:t>here </a:t>
            </a:r>
            <a:r>
              <a:rPr lang="en-GB" dirty="0"/>
              <a:t>are many advantages to using a Project Management method; this also applies to PRINCE2. I will list a few of them here. </a:t>
            </a:r>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389530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Benefits</a:t>
            </a:r>
            <a:endParaRPr lang="en-GB" dirty="0"/>
          </a:p>
        </p:txBody>
      </p:sp>
      <p:sp>
        <p:nvSpPr>
          <p:cNvPr id="3" name="Content Placeholder 2"/>
          <p:cNvSpPr>
            <a:spLocks noGrp="1"/>
          </p:cNvSpPr>
          <p:nvPr>
            <p:ph idx="1"/>
          </p:nvPr>
        </p:nvSpPr>
        <p:spPr/>
        <p:txBody>
          <a:bodyPr>
            <a:normAutofit fontScale="77500" lnSpcReduction="20000"/>
          </a:bodyPr>
          <a:lstStyle/>
          <a:p>
            <a:r>
              <a:rPr lang="en-GB" b="1" dirty="0" smtClean="0"/>
              <a:t>Benefit </a:t>
            </a:r>
            <a:r>
              <a:rPr lang="en-GB" b="1" dirty="0"/>
              <a:t>1: </a:t>
            </a:r>
            <a:r>
              <a:rPr lang="en-GB" dirty="0"/>
              <a:t>Best Practice: </a:t>
            </a:r>
          </a:p>
          <a:p>
            <a:r>
              <a:rPr lang="en-GB" b="1" dirty="0"/>
              <a:t>Benefit 2: </a:t>
            </a:r>
            <a:r>
              <a:rPr lang="en-GB" dirty="0"/>
              <a:t>PRINCE2 can be applied to any kind of project. </a:t>
            </a:r>
          </a:p>
          <a:p>
            <a:r>
              <a:rPr lang="en-GB" b="1" dirty="0"/>
              <a:t>Benefit 3: </a:t>
            </a:r>
            <a:r>
              <a:rPr lang="en-GB" dirty="0"/>
              <a:t>PRINCE2 provides a structure for roles and accountability </a:t>
            </a:r>
          </a:p>
          <a:p>
            <a:r>
              <a:rPr lang="en-GB" b="1" dirty="0"/>
              <a:t>Benefit 4: </a:t>
            </a:r>
            <a:r>
              <a:rPr lang="en-GB" dirty="0"/>
              <a:t>PRINCE2 is product-focused </a:t>
            </a:r>
          </a:p>
          <a:p>
            <a:r>
              <a:rPr lang="en-GB" b="1" dirty="0"/>
              <a:t>Benefit 5: </a:t>
            </a:r>
            <a:r>
              <a:rPr lang="en-GB" dirty="0"/>
              <a:t>PRINCE2 uses Management by Exception. </a:t>
            </a:r>
          </a:p>
          <a:p>
            <a:r>
              <a:rPr lang="en-GB" b="1" dirty="0"/>
              <a:t>Benefit 6: </a:t>
            </a:r>
            <a:r>
              <a:rPr lang="en-GB" dirty="0"/>
              <a:t>PRINCE2 </a:t>
            </a:r>
            <a:r>
              <a:rPr lang="en-GB" dirty="0" smtClean="0"/>
              <a:t>continuous assessment</a:t>
            </a:r>
            <a:endParaRPr lang="en-GB" dirty="0"/>
          </a:p>
          <a:p>
            <a:r>
              <a:rPr lang="en-GB" b="1" dirty="0"/>
              <a:t>Benefit 7: </a:t>
            </a:r>
            <a:r>
              <a:rPr lang="en-GB" dirty="0"/>
              <a:t>PRINCE2 has a well-defined structure </a:t>
            </a:r>
          </a:p>
          <a:p>
            <a:r>
              <a:rPr lang="en-GB" b="1" dirty="0"/>
              <a:t>Benefit 8: </a:t>
            </a:r>
            <a:r>
              <a:rPr lang="en-GB" dirty="0"/>
              <a:t>PRINCE2 promotes learning and a continual improvement </a:t>
            </a:r>
            <a:r>
              <a:rPr lang="en-GB" dirty="0" err="1"/>
              <a:t>mindset</a:t>
            </a:r>
            <a:r>
              <a:rPr lang="en-GB" dirty="0"/>
              <a:t> </a:t>
            </a:r>
            <a:endParaRPr lang="en-GB" dirty="0" smtClean="0"/>
          </a:p>
          <a:p>
            <a:pPr lvl="1"/>
            <a:r>
              <a:rPr lang="en-GB" dirty="0" smtClean="0"/>
              <a:t>More ……..</a:t>
            </a:r>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3700469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dirty="0" smtClean="0"/>
              <a:t>PRINCE2 – </a:t>
            </a:r>
            <a:r>
              <a:rPr lang="en-US" dirty="0" smtClean="0">
                <a:solidFill>
                  <a:srgbClr val="C00000"/>
                </a:solidFill>
              </a:rPr>
              <a:t>overview</a:t>
            </a:r>
            <a:endParaRPr lang="en-US" dirty="0" smtClean="0"/>
          </a:p>
        </p:txBody>
      </p:sp>
      <p:pic>
        <p:nvPicPr>
          <p:cNvPr id="27" name="Picture 2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5959311" cy="3803301"/>
          </a:xfrm>
          <a:prstGeom prst="rect">
            <a:avLst/>
          </a:prstGeom>
        </p:spPr>
      </p:pic>
      <p:pic>
        <p:nvPicPr>
          <p:cNvPr id="21" name="Picture 2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581" y="2420888"/>
            <a:ext cx="2591162" cy="2381583"/>
          </a:xfrm>
          <a:prstGeom prst="rect">
            <a:avLst/>
          </a:prstGeom>
        </p:spPr>
      </p:pic>
    </p:spTree>
    <p:extLst>
      <p:ext uri="{BB962C8B-B14F-4D97-AF65-F5344CB8AC3E}">
        <p14:creationId xmlns:p14="http://schemas.microsoft.com/office/powerpoint/2010/main" val="409765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Tools</a:t>
            </a:r>
            <a:endParaRPr lang="en-GB" dirty="0"/>
          </a:p>
        </p:txBody>
      </p:sp>
      <p:sp>
        <p:nvSpPr>
          <p:cNvPr id="3" name="Content Placeholder 2"/>
          <p:cNvSpPr>
            <a:spLocks noGrp="1"/>
          </p:cNvSpPr>
          <p:nvPr>
            <p:ph idx="1"/>
          </p:nvPr>
        </p:nvSpPr>
        <p:spPr/>
        <p:txBody>
          <a:bodyPr/>
          <a:lstStyle/>
          <a:p>
            <a:r>
              <a:rPr lang="en-GB" dirty="0" smtClean="0"/>
              <a:t>Ms Word</a:t>
            </a:r>
          </a:p>
          <a:p>
            <a:r>
              <a:rPr lang="en-GB" dirty="0" smtClean="0"/>
              <a:t>One Note</a:t>
            </a:r>
          </a:p>
          <a:p>
            <a:r>
              <a:rPr lang="en-GB" dirty="0" smtClean="0"/>
              <a:t>Project In </a:t>
            </a:r>
          </a:p>
          <a:p>
            <a:pPr marL="0" indent="0">
              <a:buNone/>
            </a:pPr>
            <a:r>
              <a:rPr lang="en-GB" dirty="0"/>
              <a:t> </a:t>
            </a:r>
            <a:r>
              <a:rPr lang="en-GB" dirty="0" smtClean="0"/>
              <a:t>   A Box</a:t>
            </a:r>
          </a:p>
          <a:p>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1484784"/>
            <a:ext cx="5508103" cy="4608512"/>
          </a:xfrm>
          <a:prstGeom prst="rect">
            <a:avLst/>
          </a:prstGeom>
        </p:spPr>
      </p:pic>
    </p:spTree>
    <p:extLst>
      <p:ext uri="{BB962C8B-B14F-4D97-AF65-F5344CB8AC3E}">
        <p14:creationId xmlns:p14="http://schemas.microsoft.com/office/powerpoint/2010/main" val="3745031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Principles</a:t>
            </a:r>
            <a:endParaRPr lang="en-GB" dirty="0"/>
          </a:p>
        </p:txBody>
      </p:sp>
      <p:sp>
        <p:nvSpPr>
          <p:cNvPr id="3" name="Content Placeholder 2"/>
          <p:cNvSpPr>
            <a:spLocks noGrp="1"/>
          </p:cNvSpPr>
          <p:nvPr>
            <p:ph idx="1"/>
          </p:nvPr>
        </p:nvSpPr>
        <p:spPr/>
        <p:txBody>
          <a:bodyPr/>
          <a:lstStyle/>
          <a:p>
            <a:r>
              <a:rPr lang="en-GB" dirty="0" smtClean="0"/>
              <a:t>Principles </a:t>
            </a:r>
            <a:r>
              <a:rPr lang="en-GB" dirty="0"/>
              <a:t>provide a framework of good project practice for those involved in a project </a:t>
            </a:r>
            <a:endParaRPr lang="en-GB" dirty="0" smtClean="0"/>
          </a:p>
          <a:p>
            <a:r>
              <a:rPr lang="en-GB" dirty="0" smtClean="0"/>
              <a:t>PRINCE2 is principles based</a:t>
            </a:r>
            <a:endParaRPr lang="en-GB" dirty="0"/>
          </a:p>
          <a:p>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217" y="3861048"/>
            <a:ext cx="6912768" cy="2088232"/>
          </a:xfrm>
          <a:prstGeom prst="rect">
            <a:avLst/>
          </a:prstGeom>
        </p:spPr>
      </p:pic>
    </p:spTree>
    <p:extLst>
      <p:ext uri="{BB962C8B-B14F-4D97-AF65-F5344CB8AC3E}">
        <p14:creationId xmlns:p14="http://schemas.microsoft.com/office/powerpoint/2010/main" val="778451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7 </a:t>
            </a:r>
            <a:r>
              <a:rPr lang="en-GB" dirty="0"/>
              <a:t>Principles</a:t>
            </a:r>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There </a:t>
            </a:r>
            <a:r>
              <a:rPr lang="en-GB" dirty="0"/>
              <a:t>are seven principles and they can be summarized as: </a:t>
            </a:r>
          </a:p>
          <a:p>
            <a:pPr lvl="1"/>
            <a:r>
              <a:rPr lang="en-GB" dirty="0" smtClean="0"/>
              <a:t>Continued </a:t>
            </a:r>
            <a:r>
              <a:rPr lang="en-GB" dirty="0"/>
              <a:t>business justification </a:t>
            </a:r>
          </a:p>
          <a:p>
            <a:pPr lvl="1"/>
            <a:r>
              <a:rPr lang="en-GB" dirty="0" smtClean="0"/>
              <a:t>Learn </a:t>
            </a:r>
            <a:r>
              <a:rPr lang="en-GB" dirty="0"/>
              <a:t>from experience </a:t>
            </a:r>
          </a:p>
          <a:p>
            <a:pPr lvl="1"/>
            <a:r>
              <a:rPr lang="en-GB" dirty="0" smtClean="0"/>
              <a:t>Define </a:t>
            </a:r>
            <a:r>
              <a:rPr lang="en-GB" dirty="0"/>
              <a:t>roles and responsibilities </a:t>
            </a:r>
          </a:p>
          <a:p>
            <a:pPr lvl="1"/>
            <a:r>
              <a:rPr lang="en-GB" dirty="0" smtClean="0"/>
              <a:t>Manage </a:t>
            </a:r>
            <a:r>
              <a:rPr lang="en-GB" dirty="0"/>
              <a:t>by stages </a:t>
            </a:r>
          </a:p>
          <a:p>
            <a:pPr lvl="1"/>
            <a:r>
              <a:rPr lang="en-GB" dirty="0" smtClean="0"/>
              <a:t>Manage </a:t>
            </a:r>
            <a:r>
              <a:rPr lang="en-GB" dirty="0"/>
              <a:t>by exception </a:t>
            </a:r>
          </a:p>
          <a:p>
            <a:pPr lvl="1"/>
            <a:r>
              <a:rPr lang="en-GB" dirty="0" smtClean="0"/>
              <a:t>Focus </a:t>
            </a:r>
            <a:r>
              <a:rPr lang="en-GB" dirty="0"/>
              <a:t>on products </a:t>
            </a:r>
          </a:p>
          <a:p>
            <a:pPr lvl="1"/>
            <a:r>
              <a:rPr lang="en-GB" dirty="0" smtClean="0"/>
              <a:t>Tailor </a:t>
            </a:r>
            <a:r>
              <a:rPr lang="en-GB" dirty="0"/>
              <a:t>to suit the project environment </a:t>
            </a:r>
          </a:p>
          <a:p>
            <a:pPr marL="0" indent="0">
              <a:buNone/>
            </a:pPr>
            <a:r>
              <a:rPr lang="en-GB" dirty="0" smtClean="0"/>
              <a:t>To </a:t>
            </a:r>
            <a:r>
              <a:rPr lang="en-GB" dirty="0"/>
              <a:t>sum it up, think of principles as guides for good practice </a:t>
            </a:r>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3547223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First 3 principles</a:t>
            </a:r>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
        <p:nvSpPr>
          <p:cNvPr id="5" name="Content Placeholder 2"/>
          <p:cNvSpPr>
            <a:spLocks noGrp="1"/>
          </p:cNvSpPr>
          <p:nvPr>
            <p:ph idx="1"/>
          </p:nvPr>
        </p:nvSpPr>
        <p:spPr/>
        <p:txBody>
          <a:bodyPr>
            <a:normAutofit/>
          </a:bodyPr>
          <a:lstStyle/>
          <a:p>
            <a:r>
              <a:rPr lang="en-GB" dirty="0" smtClean="0"/>
              <a:t>Continued </a:t>
            </a:r>
            <a:r>
              <a:rPr lang="en-GB" dirty="0"/>
              <a:t>business justification </a:t>
            </a:r>
          </a:p>
          <a:p>
            <a:r>
              <a:rPr lang="en-GB" dirty="0" smtClean="0"/>
              <a:t>Learn </a:t>
            </a:r>
            <a:r>
              <a:rPr lang="en-GB" dirty="0"/>
              <a:t>from experience </a:t>
            </a:r>
          </a:p>
          <a:p>
            <a:r>
              <a:rPr lang="en-GB" dirty="0" smtClean="0"/>
              <a:t>Define </a:t>
            </a:r>
            <a:r>
              <a:rPr lang="en-GB" dirty="0"/>
              <a:t>roles and responsibilities </a:t>
            </a:r>
          </a:p>
        </p:txBody>
      </p:sp>
    </p:spTree>
    <p:extLst>
      <p:ext uri="{BB962C8B-B14F-4D97-AF65-F5344CB8AC3E}">
        <p14:creationId xmlns:p14="http://schemas.microsoft.com/office/powerpoint/2010/main" val="354722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79512" y="188641"/>
            <a:ext cx="8964488" cy="1080120"/>
          </a:xfrm>
        </p:spPr>
        <p:txBody>
          <a:bodyPr>
            <a:normAutofit fontScale="90000"/>
          </a:bodyPr>
          <a:lstStyle/>
          <a:p>
            <a:pPr eaLnBrk="1" hangingPunct="1"/>
            <a:r>
              <a:rPr lang="en-US" dirty="0" smtClean="0"/>
              <a:t>PRINCE2 - </a:t>
            </a:r>
            <a:r>
              <a:rPr lang="en-US" dirty="0" err="1" smtClean="0">
                <a:solidFill>
                  <a:srgbClr val="C00000"/>
                </a:solidFill>
              </a:rPr>
              <a:t>PR</a:t>
            </a:r>
            <a:r>
              <a:rPr lang="en-US" dirty="0" err="1" smtClean="0"/>
              <a:t>ojects</a:t>
            </a:r>
            <a:r>
              <a:rPr lang="en-US" dirty="0" smtClean="0"/>
              <a:t> </a:t>
            </a:r>
            <a:r>
              <a:rPr lang="en-US" dirty="0" smtClean="0">
                <a:solidFill>
                  <a:srgbClr val="C00000"/>
                </a:solidFill>
              </a:rPr>
              <a:t>IN C</a:t>
            </a:r>
            <a:r>
              <a:rPr lang="en-US" dirty="0" smtClean="0"/>
              <a:t>ontrolled </a:t>
            </a:r>
            <a:r>
              <a:rPr lang="en-US" dirty="0" smtClean="0">
                <a:solidFill>
                  <a:srgbClr val="C00000"/>
                </a:solidFill>
              </a:rPr>
              <a:t>E</a:t>
            </a:r>
            <a:r>
              <a:rPr lang="en-US" dirty="0" smtClean="0"/>
              <a:t>nvironments</a:t>
            </a:r>
          </a:p>
        </p:txBody>
      </p:sp>
      <p:sp>
        <p:nvSpPr>
          <p:cNvPr id="4099" name="Content Placeholder 2"/>
          <p:cNvSpPr>
            <a:spLocks noGrp="1"/>
          </p:cNvSpPr>
          <p:nvPr>
            <p:ph idx="1"/>
          </p:nvPr>
        </p:nvSpPr>
        <p:spPr/>
        <p:txBody>
          <a:bodyPr>
            <a:normAutofit/>
          </a:bodyPr>
          <a:lstStyle/>
          <a:p>
            <a:pPr eaLnBrk="1" hangingPunct="1">
              <a:buFont typeface="Arial" charset="0"/>
              <a:buNone/>
            </a:pPr>
            <a:r>
              <a:rPr lang="en-US" dirty="0" smtClean="0"/>
              <a:t>PRINCE2 is a project management methodology created in the early 1990s which was adopted by the UK Government for all IT projects.   </a:t>
            </a:r>
          </a:p>
          <a:p>
            <a:pPr eaLnBrk="1" hangingPunct="1">
              <a:buFont typeface="Arial" charset="0"/>
              <a:buNone/>
            </a:pPr>
            <a:endParaRPr lang="en-US" sz="1000" dirty="0" smtClean="0"/>
          </a:p>
          <a:p>
            <a:pPr eaLnBrk="1" hangingPunct="1">
              <a:buFont typeface="Arial" charset="0"/>
              <a:buNone/>
            </a:pPr>
            <a:r>
              <a:rPr lang="en-US" dirty="0" smtClean="0"/>
              <a:t>PRINCE2 is widely used in public and private sectors and has become the de facto standard for project management.</a:t>
            </a:r>
          </a:p>
          <a:p>
            <a:pPr eaLnBrk="1" hangingPunct="1">
              <a:buFont typeface="Arial" charset="0"/>
              <a:buNone/>
            </a:pPr>
            <a:endParaRPr lang="en-US" dirty="0" smtClean="0"/>
          </a:p>
          <a:p>
            <a:pPr eaLnBrk="1" hangingPunct="1">
              <a:buFont typeface="Arial" charset="0"/>
              <a:buNone/>
            </a:pPr>
            <a:endParaRPr lang="en-US" dirty="0" smtClean="0"/>
          </a:p>
          <a:p>
            <a:pPr eaLnBrk="1" hangingPunct="1"/>
            <a:endParaRPr lang="en-US" dirty="0" smtClean="0"/>
          </a:p>
        </p:txBody>
      </p:sp>
    </p:spTree>
    <p:extLst>
      <p:ext uri="{BB962C8B-B14F-4D97-AF65-F5344CB8AC3E}">
        <p14:creationId xmlns:p14="http://schemas.microsoft.com/office/powerpoint/2010/main" val="3151993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Last 4 </a:t>
            </a:r>
            <a:r>
              <a:rPr lang="en-GB" dirty="0"/>
              <a:t>Principles</a:t>
            </a:r>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
        <p:nvSpPr>
          <p:cNvPr id="5" name="Content Placeholder 2"/>
          <p:cNvSpPr>
            <a:spLocks noGrp="1"/>
          </p:cNvSpPr>
          <p:nvPr>
            <p:ph idx="1"/>
          </p:nvPr>
        </p:nvSpPr>
        <p:spPr/>
        <p:txBody>
          <a:bodyPr>
            <a:normAutofit/>
          </a:bodyPr>
          <a:lstStyle/>
          <a:p>
            <a:r>
              <a:rPr lang="en-GB" dirty="0" smtClean="0"/>
              <a:t>Manage </a:t>
            </a:r>
            <a:r>
              <a:rPr lang="en-GB" dirty="0"/>
              <a:t>by stages </a:t>
            </a:r>
          </a:p>
          <a:p>
            <a:r>
              <a:rPr lang="en-GB" dirty="0" smtClean="0"/>
              <a:t>Manage </a:t>
            </a:r>
            <a:r>
              <a:rPr lang="en-GB" dirty="0"/>
              <a:t>by exception </a:t>
            </a:r>
          </a:p>
          <a:p>
            <a:r>
              <a:rPr lang="en-GB" dirty="0" smtClean="0"/>
              <a:t>Focus </a:t>
            </a:r>
            <a:r>
              <a:rPr lang="en-GB" dirty="0"/>
              <a:t>on products </a:t>
            </a:r>
          </a:p>
          <a:p>
            <a:r>
              <a:rPr lang="en-GB" dirty="0" smtClean="0"/>
              <a:t>Tailor </a:t>
            </a:r>
            <a:r>
              <a:rPr lang="en-GB" dirty="0"/>
              <a:t>to suit the project environment </a:t>
            </a:r>
          </a:p>
        </p:txBody>
      </p:sp>
    </p:spTree>
    <p:extLst>
      <p:ext uri="{BB962C8B-B14F-4D97-AF65-F5344CB8AC3E}">
        <p14:creationId xmlns:p14="http://schemas.microsoft.com/office/powerpoint/2010/main" val="255677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Autofit/>
          </a:bodyPr>
          <a:lstStyle/>
          <a:p>
            <a:pPr marL="0" indent="0" algn="ctr">
              <a:buNone/>
            </a:pPr>
            <a:r>
              <a:rPr lang="en-GB" sz="8000" dirty="0" smtClean="0"/>
              <a:t>Review </a:t>
            </a:r>
          </a:p>
          <a:p>
            <a:pPr marL="0" indent="0" algn="ctr">
              <a:buNone/>
            </a:pPr>
            <a:r>
              <a:rPr lang="en-GB" sz="8000" dirty="0" smtClean="0"/>
              <a:t>&amp; </a:t>
            </a:r>
          </a:p>
          <a:p>
            <a:pPr marL="0" indent="0" algn="ctr">
              <a:buNone/>
            </a:pPr>
            <a:r>
              <a:rPr lang="en-GB" sz="8000" dirty="0" smtClean="0"/>
              <a:t>QA </a:t>
            </a:r>
            <a:endParaRPr lang="en-GB" sz="8000"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2387230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PRINCE2 – Themes</a:t>
            </a:r>
          </a:p>
        </p:txBody>
      </p:sp>
      <p:sp>
        <p:nvSpPr>
          <p:cNvPr id="10243" name="Content Placeholder 2"/>
          <p:cNvSpPr>
            <a:spLocks noGrp="1"/>
          </p:cNvSpPr>
          <p:nvPr>
            <p:ph idx="1"/>
          </p:nvPr>
        </p:nvSpPr>
        <p:spPr/>
        <p:txBody>
          <a:bodyPr/>
          <a:lstStyle/>
          <a:p>
            <a:r>
              <a:rPr lang="en-GB" dirty="0" smtClean="0"/>
              <a:t>Themes </a:t>
            </a:r>
            <a:r>
              <a:rPr lang="en-GB" dirty="0"/>
              <a:t>are the parts of the project that need to be continually addressed throughout the project lifecycle. </a:t>
            </a:r>
            <a:endParaRPr lang="en-US" dirty="0" smtClean="0"/>
          </a:p>
          <a:p>
            <a:r>
              <a:rPr lang="en-US" dirty="0" smtClean="0"/>
              <a:t>This next section will look at the seven defined themes  in PRINCE2.</a:t>
            </a:r>
          </a:p>
          <a:p>
            <a:pPr eaLnBrk="1" hangingPunct="1"/>
            <a:endParaRPr lang="en-US" dirty="0" smtClean="0"/>
          </a:p>
        </p:txBody>
      </p:sp>
    </p:spTree>
    <p:extLst>
      <p:ext uri="{BB962C8B-B14F-4D97-AF65-F5344CB8AC3E}">
        <p14:creationId xmlns:p14="http://schemas.microsoft.com/office/powerpoint/2010/main" val="784168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PRINCE2 – Themes</a:t>
            </a:r>
          </a:p>
        </p:txBody>
      </p:sp>
      <p:sp>
        <p:nvSpPr>
          <p:cNvPr id="10243" name="Content Placeholder 2"/>
          <p:cNvSpPr>
            <a:spLocks noGrp="1"/>
          </p:cNvSpPr>
          <p:nvPr>
            <p:ph idx="1"/>
          </p:nvPr>
        </p:nvSpPr>
        <p:spPr/>
        <p:txBody>
          <a:bodyPr/>
          <a:lstStyle/>
          <a:p>
            <a:r>
              <a:rPr lang="en-GB" dirty="0" smtClean="0"/>
              <a:t>Seven themes are</a:t>
            </a:r>
          </a:p>
          <a:p>
            <a:pPr lvl="1"/>
            <a:r>
              <a:rPr lang="en-GB" dirty="0" smtClean="0"/>
              <a:t>Business case</a:t>
            </a:r>
          </a:p>
          <a:p>
            <a:pPr lvl="1"/>
            <a:r>
              <a:rPr lang="en-GB" dirty="0" smtClean="0"/>
              <a:t>Organization</a:t>
            </a:r>
          </a:p>
          <a:p>
            <a:pPr lvl="1"/>
            <a:r>
              <a:rPr lang="en-GB" dirty="0" smtClean="0"/>
              <a:t>Quality </a:t>
            </a:r>
          </a:p>
          <a:p>
            <a:pPr lvl="1"/>
            <a:r>
              <a:rPr lang="en-GB" dirty="0" smtClean="0"/>
              <a:t>Plans</a:t>
            </a:r>
          </a:p>
          <a:p>
            <a:pPr lvl="1"/>
            <a:r>
              <a:rPr lang="en-GB" dirty="0" smtClean="0"/>
              <a:t>Risk </a:t>
            </a:r>
          </a:p>
          <a:p>
            <a:pPr lvl="1"/>
            <a:r>
              <a:rPr lang="en-GB" dirty="0" smtClean="0"/>
              <a:t>Change</a:t>
            </a:r>
          </a:p>
          <a:p>
            <a:pPr lvl="1"/>
            <a:r>
              <a:rPr lang="en-GB" dirty="0" smtClean="0"/>
              <a:t>Progress</a:t>
            </a:r>
            <a:endParaRPr lang="en-US" dirty="0" smtClean="0"/>
          </a:p>
        </p:txBody>
      </p:sp>
    </p:spTree>
    <p:extLst>
      <p:ext uri="{BB962C8B-B14F-4D97-AF65-F5344CB8AC3E}">
        <p14:creationId xmlns:p14="http://schemas.microsoft.com/office/powerpoint/2010/main" val="162654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smtClean="0"/>
              <a:t>PRINCE2 – Themes</a:t>
            </a:r>
          </a:p>
        </p:txBody>
      </p:sp>
      <p:pic>
        <p:nvPicPr>
          <p:cNvPr id="2" name="Content Placeholder 1"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7664" y="2262572"/>
            <a:ext cx="6912768" cy="950404"/>
          </a:xfr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664" y="3645024"/>
            <a:ext cx="6696744" cy="2520280"/>
          </a:xfrm>
          <a:prstGeom prst="rect">
            <a:avLst/>
          </a:prstGeom>
        </p:spPr>
      </p:pic>
      <p:sp>
        <p:nvSpPr>
          <p:cNvPr id="4" name="TextBox 3"/>
          <p:cNvSpPr txBox="1"/>
          <p:nvPr/>
        </p:nvSpPr>
        <p:spPr>
          <a:xfrm>
            <a:off x="3622449" y="1522765"/>
            <a:ext cx="2160240" cy="523220"/>
          </a:xfrm>
          <a:prstGeom prst="rect">
            <a:avLst/>
          </a:prstGeom>
          <a:noFill/>
        </p:spPr>
        <p:txBody>
          <a:bodyPr wrap="square" rtlCol="0">
            <a:spAutoFit/>
          </a:bodyPr>
          <a:lstStyle/>
          <a:p>
            <a:r>
              <a:rPr lang="en-GB" sz="2800" dirty="0" smtClean="0"/>
              <a:t>Applying </a:t>
            </a:r>
            <a:endParaRPr lang="en-GB" sz="2800" dirty="0"/>
          </a:p>
        </p:txBody>
      </p:sp>
      <p:sp>
        <p:nvSpPr>
          <p:cNvPr id="7" name="TextBox 6"/>
          <p:cNvSpPr txBox="1"/>
          <p:nvPr/>
        </p:nvSpPr>
        <p:spPr>
          <a:xfrm>
            <a:off x="3622449" y="3104074"/>
            <a:ext cx="2160240" cy="523220"/>
          </a:xfrm>
          <a:prstGeom prst="rect">
            <a:avLst/>
          </a:prstGeom>
          <a:noFill/>
        </p:spPr>
        <p:txBody>
          <a:bodyPr wrap="square" rtlCol="0">
            <a:spAutoFit/>
          </a:bodyPr>
          <a:lstStyle/>
          <a:p>
            <a:r>
              <a:rPr lang="en-GB" sz="2800" dirty="0" smtClean="0"/>
              <a:t>Format</a:t>
            </a:r>
            <a:endParaRPr lang="en-GB" sz="2800" dirty="0"/>
          </a:p>
        </p:txBody>
      </p:sp>
    </p:spTree>
    <p:extLst>
      <p:ext uri="{BB962C8B-B14F-4D97-AF65-F5344CB8AC3E}">
        <p14:creationId xmlns:p14="http://schemas.microsoft.com/office/powerpoint/2010/main" val="162654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Business Case</a:t>
            </a:r>
            <a:endParaRPr lang="en-GB" dirty="0"/>
          </a:p>
        </p:txBody>
      </p:sp>
      <p:sp>
        <p:nvSpPr>
          <p:cNvPr id="3" name="Content Placeholder 2"/>
          <p:cNvSpPr>
            <a:spLocks noGrp="1"/>
          </p:cNvSpPr>
          <p:nvPr>
            <p:ph idx="1"/>
          </p:nvPr>
        </p:nvSpPr>
        <p:spPr/>
        <p:txBody>
          <a:bodyPr>
            <a:normAutofit/>
          </a:bodyPr>
          <a:lstStyle/>
          <a:p>
            <a:r>
              <a:rPr lang="en-GB" b="1" dirty="0" smtClean="0"/>
              <a:t>Introduction </a:t>
            </a:r>
            <a:r>
              <a:rPr lang="en-GB" b="1" dirty="0"/>
              <a:t>to Business Case </a:t>
            </a:r>
            <a:r>
              <a:rPr lang="en-GB" b="1" dirty="0" smtClean="0"/>
              <a:t>Knowledge</a:t>
            </a:r>
            <a:endParaRPr lang="en-GB" dirty="0"/>
          </a:p>
          <a:p>
            <a:r>
              <a:rPr lang="en-GB" b="1" dirty="0"/>
              <a:t>What happens in the real world? </a:t>
            </a:r>
            <a:r>
              <a:rPr lang="en-GB" b="1" dirty="0" smtClean="0"/>
              <a:t> </a:t>
            </a:r>
            <a:endParaRPr lang="en-GB" dirty="0"/>
          </a:p>
          <a:p>
            <a:r>
              <a:rPr lang="en-GB" b="1" dirty="0"/>
              <a:t>The Business Case knowledge provided by PRINCE2 </a:t>
            </a:r>
            <a:endParaRPr lang="en-GB" b="1" dirty="0" smtClean="0"/>
          </a:p>
          <a:p>
            <a:r>
              <a:rPr lang="en-GB" b="1" dirty="0"/>
              <a:t>What does a Business Case do for the project?</a:t>
            </a:r>
            <a:endParaRPr lang="en-GB" b="1" dirty="0" smtClean="0"/>
          </a:p>
          <a:p>
            <a:r>
              <a:rPr lang="en-GB" b="1" dirty="0"/>
              <a:t>How to best describe what you get from a project?</a:t>
            </a:r>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3900848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Business Case</a:t>
            </a:r>
          </a:p>
        </p:txBody>
      </p:sp>
      <p:sp>
        <p:nvSpPr>
          <p:cNvPr id="3" name="Content Placeholder 2"/>
          <p:cNvSpPr>
            <a:spLocks noGrp="1"/>
          </p:cNvSpPr>
          <p:nvPr>
            <p:ph idx="1"/>
          </p:nvPr>
        </p:nvSpPr>
        <p:spPr/>
        <p:txBody>
          <a:bodyPr>
            <a:normAutofit/>
          </a:bodyPr>
          <a:lstStyle/>
          <a:p>
            <a:r>
              <a:rPr lang="en-GB" dirty="0"/>
              <a:t>Different types of Business </a:t>
            </a:r>
            <a:r>
              <a:rPr lang="en-GB" dirty="0" smtClean="0"/>
              <a:t>Case</a:t>
            </a:r>
          </a:p>
          <a:p>
            <a:r>
              <a:rPr lang="en-GB" dirty="0" smtClean="0"/>
              <a:t>The </a:t>
            </a:r>
            <a:r>
              <a:rPr lang="en-GB" dirty="0"/>
              <a:t>path to creating the Business </a:t>
            </a:r>
            <a:r>
              <a:rPr lang="en-GB" dirty="0" smtClean="0"/>
              <a:t>Case</a:t>
            </a:r>
          </a:p>
          <a:p>
            <a:pPr lvl="1"/>
            <a:r>
              <a:rPr lang="en-GB" dirty="0"/>
              <a:t>Step 1: Develop the Business </a:t>
            </a:r>
            <a:r>
              <a:rPr lang="en-GB" dirty="0" smtClean="0"/>
              <a:t>Case</a:t>
            </a:r>
          </a:p>
          <a:p>
            <a:pPr lvl="1"/>
            <a:r>
              <a:rPr lang="en-GB" dirty="0"/>
              <a:t>Step2: Verify the Business </a:t>
            </a:r>
            <a:r>
              <a:rPr lang="en-GB" dirty="0" smtClean="0"/>
              <a:t>Case</a:t>
            </a:r>
          </a:p>
          <a:p>
            <a:pPr lvl="1"/>
            <a:r>
              <a:rPr lang="en-GB" dirty="0" smtClean="0"/>
              <a:t>Step </a:t>
            </a:r>
            <a:r>
              <a:rPr lang="en-GB" dirty="0"/>
              <a:t>3: </a:t>
            </a:r>
            <a:r>
              <a:rPr lang="en-GB" dirty="0" smtClean="0"/>
              <a:t>Maintain </a:t>
            </a:r>
            <a:r>
              <a:rPr lang="en-GB" dirty="0"/>
              <a:t>the Business </a:t>
            </a:r>
            <a:r>
              <a:rPr lang="en-GB" dirty="0" smtClean="0"/>
              <a:t>Case</a:t>
            </a:r>
          </a:p>
          <a:p>
            <a:pPr lvl="1"/>
            <a:r>
              <a:rPr lang="en-GB" dirty="0" smtClean="0"/>
              <a:t>Step </a:t>
            </a:r>
            <a:r>
              <a:rPr lang="en-GB" dirty="0"/>
              <a:t>4: Confirm the Benefits </a:t>
            </a:r>
            <a:endParaRPr lang="en-GB" dirty="0" smtClean="0"/>
          </a:p>
          <a:p>
            <a:pPr lvl="1"/>
            <a:r>
              <a:rPr lang="en-GB" dirty="0" smtClean="0"/>
              <a:t>The </a:t>
            </a:r>
            <a:r>
              <a:rPr lang="en-GB" dirty="0"/>
              <a:t>Benefits Review </a:t>
            </a:r>
            <a:r>
              <a:rPr lang="en-GB" dirty="0" smtClean="0"/>
              <a:t>Plan</a:t>
            </a:r>
            <a:endParaRPr lang="en-GB" dirty="0"/>
          </a:p>
          <a:p>
            <a:r>
              <a:rPr lang="en-GB" dirty="0"/>
              <a:t>Example of a Poor Business Case </a:t>
            </a:r>
            <a:endParaRPr lang="en-GB" dirty="0" smtClean="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2727982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Business Case</a:t>
            </a:r>
          </a:p>
        </p:txBody>
      </p:sp>
      <p:sp>
        <p:nvSpPr>
          <p:cNvPr id="3" name="Content Placeholder 2"/>
          <p:cNvSpPr>
            <a:spLocks noGrp="1"/>
          </p:cNvSpPr>
          <p:nvPr>
            <p:ph idx="1"/>
          </p:nvPr>
        </p:nvSpPr>
        <p:spPr>
          <a:xfrm>
            <a:off x="1295400" y="1676400"/>
            <a:ext cx="7620000" cy="4848944"/>
          </a:xfrm>
        </p:spPr>
        <p:txBody>
          <a:bodyPr>
            <a:normAutofit fontScale="85000" lnSpcReduction="20000"/>
          </a:bodyPr>
          <a:lstStyle/>
          <a:p>
            <a:r>
              <a:rPr lang="en-GB" b="1" dirty="0" smtClean="0"/>
              <a:t>The </a:t>
            </a:r>
            <a:r>
              <a:rPr lang="en-GB" b="1" dirty="0"/>
              <a:t>Contents of a Business Case </a:t>
            </a:r>
            <a:endParaRPr lang="en-GB" dirty="0"/>
          </a:p>
          <a:p>
            <a:pPr lvl="1"/>
            <a:r>
              <a:rPr lang="en-GB" dirty="0"/>
              <a:t>Executive Summary </a:t>
            </a:r>
          </a:p>
          <a:p>
            <a:pPr lvl="1"/>
            <a:r>
              <a:rPr lang="en-GB" dirty="0" smtClean="0"/>
              <a:t>Reasons </a:t>
            </a:r>
            <a:endParaRPr lang="en-GB" dirty="0"/>
          </a:p>
          <a:p>
            <a:pPr lvl="1"/>
            <a:r>
              <a:rPr lang="en-GB" dirty="0" smtClean="0"/>
              <a:t>Business </a:t>
            </a:r>
            <a:r>
              <a:rPr lang="en-GB" dirty="0"/>
              <a:t>Options </a:t>
            </a:r>
          </a:p>
          <a:p>
            <a:pPr lvl="1"/>
            <a:r>
              <a:rPr lang="en-GB" dirty="0" smtClean="0"/>
              <a:t>Expected </a:t>
            </a:r>
            <a:r>
              <a:rPr lang="en-GB" dirty="0"/>
              <a:t>Benefits and expected dis-benefits </a:t>
            </a:r>
          </a:p>
          <a:p>
            <a:pPr lvl="1"/>
            <a:r>
              <a:rPr lang="en-GB" dirty="0" smtClean="0"/>
              <a:t>Timescale/Costs </a:t>
            </a:r>
            <a:endParaRPr lang="en-GB" dirty="0"/>
          </a:p>
          <a:p>
            <a:pPr lvl="1"/>
            <a:r>
              <a:rPr lang="en-GB" dirty="0" smtClean="0"/>
              <a:t>Investment </a:t>
            </a:r>
            <a:r>
              <a:rPr lang="en-GB" dirty="0"/>
              <a:t>Appraisal </a:t>
            </a:r>
          </a:p>
          <a:p>
            <a:pPr lvl="1"/>
            <a:r>
              <a:rPr lang="en-GB" dirty="0" smtClean="0"/>
              <a:t>Major </a:t>
            </a:r>
            <a:r>
              <a:rPr lang="en-GB" dirty="0"/>
              <a:t>Risks </a:t>
            </a:r>
          </a:p>
          <a:p>
            <a:r>
              <a:rPr lang="en-GB" b="1" dirty="0"/>
              <a:t>Example of Business Case for </a:t>
            </a:r>
            <a:r>
              <a:rPr lang="en-GB" b="1" dirty="0" smtClean="0"/>
              <a:t>a CRM </a:t>
            </a:r>
            <a:r>
              <a:rPr lang="en-GB" b="1" dirty="0"/>
              <a:t>Project </a:t>
            </a:r>
            <a:endParaRPr lang="en-GB" b="1" dirty="0" smtClean="0"/>
          </a:p>
          <a:p>
            <a:r>
              <a:rPr lang="en-GB" b="1" dirty="0" smtClean="0"/>
              <a:t>Appraisal</a:t>
            </a:r>
            <a:endParaRPr lang="en-GB" dirty="0"/>
          </a:p>
          <a:p>
            <a:pPr marL="342900" lvl="2" indent="-342900"/>
            <a:r>
              <a:rPr lang="en-GB" b="1" dirty="0"/>
              <a:t>Business Case: Who is responsible for what? Corporate or Program Management , Senior User , Executive , Senior Supplier, Project Manager, Team Manager , Project Support </a:t>
            </a:r>
            <a:r>
              <a:rPr lang="en-GB" b="1" dirty="0" smtClean="0"/>
              <a:t> </a:t>
            </a:r>
            <a:endParaRPr lang="en-GB" dirty="0"/>
          </a:p>
          <a:p>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4157441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dirty="0" smtClean="0"/>
              <a:t>PRINCE2 – Organization</a:t>
            </a:r>
          </a:p>
        </p:txBody>
      </p:sp>
      <p:sp>
        <p:nvSpPr>
          <p:cNvPr id="6" name="Content Placeholder 5"/>
          <p:cNvSpPr>
            <a:spLocks noGrp="1"/>
          </p:cNvSpPr>
          <p:nvPr>
            <p:ph idx="1"/>
          </p:nvPr>
        </p:nvSpPr>
        <p:spPr/>
        <p:txBody>
          <a:bodyPr/>
          <a:lstStyle/>
          <a:p>
            <a:endParaRPr lang="en-GB" dirty="0" smtClean="0"/>
          </a:p>
          <a:p>
            <a:endParaRPr lang="en-GB" dirty="0"/>
          </a:p>
          <a:p>
            <a:r>
              <a:rPr lang="en-GB" b="1" dirty="0" smtClean="0"/>
              <a:t>Introduction </a:t>
            </a:r>
            <a:r>
              <a:rPr lang="en-GB" b="1" dirty="0"/>
              <a:t>to Organization </a:t>
            </a:r>
            <a:r>
              <a:rPr lang="en-GB" b="1" dirty="0" smtClean="0"/>
              <a:t>Knowledge</a:t>
            </a:r>
          </a:p>
          <a:p>
            <a:r>
              <a:rPr lang="en-GB" b="1" dirty="0"/>
              <a:t>What happens in the real world? </a:t>
            </a:r>
            <a:endParaRPr lang="en-GB" b="1" dirty="0" smtClean="0"/>
          </a:p>
          <a:p>
            <a:r>
              <a:rPr lang="en-GB" b="1" dirty="0" smtClean="0"/>
              <a:t>Organization </a:t>
            </a:r>
            <a:r>
              <a:rPr lang="en-GB" b="1" dirty="0"/>
              <a:t>Definitions </a:t>
            </a:r>
            <a:endParaRPr lang="en-GB" b="1" dirty="0" smtClean="0"/>
          </a:p>
          <a:p>
            <a:pPr lvl="1"/>
            <a:r>
              <a:rPr lang="en-GB" b="1" dirty="0" smtClean="0"/>
              <a:t>Project &amp; Programs</a:t>
            </a:r>
            <a:endParaRPr lang="en-GB" dirty="0"/>
          </a:p>
        </p:txBody>
      </p:sp>
      <p:pic>
        <p:nvPicPr>
          <p:cNvPr id="11" name="Content Placeholder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700808"/>
            <a:ext cx="6120680" cy="912567"/>
          </a:xfrm>
          <a:prstGeom prst="rect">
            <a:avLst/>
          </a:prstGeom>
        </p:spPr>
      </p:pic>
    </p:spTree>
    <p:extLst>
      <p:ext uri="{BB962C8B-B14F-4D97-AF65-F5344CB8AC3E}">
        <p14:creationId xmlns:p14="http://schemas.microsoft.com/office/powerpoint/2010/main" val="4274050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p:cNvSpPr>
            <a:spLocks noGrp="1"/>
          </p:cNvSpPr>
          <p:nvPr>
            <p:ph type="title"/>
          </p:nvPr>
        </p:nvSpPr>
        <p:spPr/>
        <p:txBody>
          <a:bodyPr>
            <a:normAutofit/>
          </a:bodyPr>
          <a:lstStyle/>
          <a:p>
            <a:pPr eaLnBrk="1" hangingPunct="1"/>
            <a:r>
              <a:rPr lang="en-US" dirty="0" smtClean="0"/>
              <a:t>PRINCE2 - Organization </a:t>
            </a:r>
            <a:r>
              <a:rPr lang="en-US" dirty="0" err="1" smtClean="0"/>
              <a:t>cont</a:t>
            </a:r>
            <a:r>
              <a:rPr lang="en-US" dirty="0" smtClean="0"/>
              <a:t>…</a:t>
            </a:r>
          </a:p>
        </p:txBody>
      </p:sp>
      <p:sp>
        <p:nvSpPr>
          <p:cNvPr id="12292" name="Content Placeholder 2"/>
          <p:cNvSpPr>
            <a:spLocks noGrp="1"/>
          </p:cNvSpPr>
          <p:nvPr>
            <p:ph idx="1"/>
          </p:nvPr>
        </p:nvSpPr>
        <p:spPr/>
        <p:txBody>
          <a:bodyPr>
            <a:normAutofit/>
          </a:bodyPr>
          <a:lstStyle/>
          <a:p>
            <a:r>
              <a:rPr lang="en-GB" b="1" dirty="0" smtClean="0"/>
              <a:t>Three </a:t>
            </a:r>
            <a:r>
              <a:rPr lang="en-GB" b="1" dirty="0"/>
              <a:t>Project Interests / 3 Stakeholder Categories </a:t>
            </a:r>
            <a:endParaRPr lang="en-US"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780928"/>
            <a:ext cx="3743848" cy="2152951"/>
          </a:xfrm>
          <a:prstGeom prst="rect">
            <a:avLst/>
          </a:prstGeom>
        </p:spPr>
      </p:pic>
    </p:spTree>
    <p:extLst>
      <p:ext uri="{BB962C8B-B14F-4D97-AF65-F5344CB8AC3E}">
        <p14:creationId xmlns:p14="http://schemas.microsoft.com/office/powerpoint/2010/main" val="182448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95536" y="417612"/>
            <a:ext cx="8418634" cy="419100"/>
          </a:xfrm>
        </p:spPr>
        <p:txBody>
          <a:bodyPr>
            <a:normAutofit fontScale="90000"/>
          </a:bodyPr>
          <a:lstStyle/>
          <a:p>
            <a:pPr eaLnBrk="1" hangingPunct="1">
              <a:defRPr/>
            </a:pPr>
            <a:r>
              <a:rPr lang="en-US" dirty="0" smtClean="0"/>
              <a:t>PRINCE2 - </a:t>
            </a:r>
            <a:r>
              <a:rPr lang="en-US" dirty="0" smtClean="0">
                <a:solidFill>
                  <a:schemeClr val="accent1">
                    <a:lumMod val="75000"/>
                  </a:schemeClr>
                </a:solidFill>
              </a:rPr>
              <a:t>Pr</a:t>
            </a:r>
            <a:r>
              <a:rPr lang="en-US" dirty="0" smtClean="0"/>
              <a:t>ojects </a:t>
            </a:r>
            <a:r>
              <a:rPr lang="en-US" dirty="0" smtClean="0">
                <a:solidFill>
                  <a:srgbClr val="C00000"/>
                </a:solidFill>
              </a:rPr>
              <a:t>IN C</a:t>
            </a:r>
            <a:r>
              <a:rPr lang="en-US" dirty="0" smtClean="0"/>
              <a:t>ontrolled </a:t>
            </a:r>
            <a:r>
              <a:rPr lang="en-US" dirty="0" smtClean="0">
                <a:solidFill>
                  <a:srgbClr val="C00000"/>
                </a:solidFill>
              </a:rPr>
              <a:t>E</a:t>
            </a:r>
            <a:r>
              <a:rPr lang="en-US" dirty="0" smtClean="0"/>
              <a:t>nvironments</a:t>
            </a:r>
          </a:p>
        </p:txBody>
      </p:sp>
      <p:sp>
        <p:nvSpPr>
          <p:cNvPr id="5123" name="Content Placeholder 2"/>
          <p:cNvSpPr>
            <a:spLocks noGrp="1"/>
          </p:cNvSpPr>
          <p:nvPr>
            <p:ph idx="1"/>
          </p:nvPr>
        </p:nvSpPr>
        <p:spPr/>
        <p:txBody>
          <a:bodyPr>
            <a:normAutofit/>
          </a:bodyPr>
          <a:lstStyle/>
          <a:p>
            <a:pPr eaLnBrk="1" hangingPunct="1">
              <a:buFont typeface="Arial" charset="0"/>
              <a:buNone/>
            </a:pPr>
            <a:r>
              <a:rPr lang="en-US" dirty="0" smtClean="0"/>
              <a:t>PRINCE2 covers organization, management and control of projects.</a:t>
            </a:r>
          </a:p>
          <a:p>
            <a:pPr eaLnBrk="1" hangingPunct="1">
              <a:buFont typeface="Arial" charset="0"/>
              <a:buNone/>
            </a:pPr>
            <a:endParaRPr lang="en-US" sz="500" dirty="0" smtClean="0"/>
          </a:p>
          <a:p>
            <a:pPr eaLnBrk="1" hangingPunct="1">
              <a:buFont typeface="Arial" charset="0"/>
              <a:buNone/>
            </a:pPr>
            <a:r>
              <a:rPr lang="en-US" dirty="0" smtClean="0"/>
              <a:t>It provides a tailored and scalable method for the management of all types of projects. Each process is defined with it’s own key inputs and outputs, together with the specific objectives and activities to be performed. </a:t>
            </a:r>
          </a:p>
          <a:p>
            <a:pPr eaLnBrk="1" hangingPunct="1">
              <a:buFont typeface="Arial" charset="0"/>
              <a:buNone/>
            </a:pPr>
            <a:endParaRPr lang="en-US" dirty="0" smtClean="0"/>
          </a:p>
          <a:p>
            <a:pPr eaLnBrk="1" hangingPunct="1"/>
            <a:endParaRPr lang="en-US" dirty="0" smtClean="0"/>
          </a:p>
        </p:txBody>
      </p:sp>
    </p:spTree>
    <p:extLst>
      <p:ext uri="{BB962C8B-B14F-4D97-AF65-F5344CB8AC3E}">
        <p14:creationId xmlns:p14="http://schemas.microsoft.com/office/powerpoint/2010/main" val="3157437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a:bodyPr>
          <a:lstStyle/>
          <a:p>
            <a:pPr eaLnBrk="1" hangingPunct="1"/>
            <a:r>
              <a:rPr lang="en-US" dirty="0" smtClean="0"/>
              <a:t>PRINCE2 - Organization </a:t>
            </a:r>
            <a:r>
              <a:rPr lang="en-US" dirty="0" err="1" smtClean="0"/>
              <a:t>cont</a:t>
            </a:r>
            <a:r>
              <a:rPr lang="en-US" dirty="0" smtClean="0"/>
              <a:t>…</a:t>
            </a:r>
          </a:p>
        </p:txBody>
      </p:sp>
      <p:sp>
        <p:nvSpPr>
          <p:cNvPr id="13315" name="Content Placeholder 2"/>
          <p:cNvSpPr>
            <a:spLocks noGrp="1"/>
          </p:cNvSpPr>
          <p:nvPr>
            <p:ph idx="1"/>
          </p:nvPr>
        </p:nvSpPr>
        <p:spPr/>
        <p:txBody>
          <a:bodyPr>
            <a:normAutofit fontScale="92500"/>
          </a:bodyPr>
          <a:lstStyle/>
          <a:p>
            <a:r>
              <a:rPr lang="en-GB" dirty="0" smtClean="0"/>
              <a:t>The </a:t>
            </a:r>
            <a:r>
              <a:rPr lang="en-GB" dirty="0"/>
              <a:t>four levels of </a:t>
            </a:r>
            <a:r>
              <a:rPr lang="en-GB" dirty="0" smtClean="0"/>
              <a:t>Organization</a:t>
            </a:r>
          </a:p>
          <a:p>
            <a:endParaRPr lang="en-GB" dirty="0"/>
          </a:p>
          <a:p>
            <a:endParaRPr lang="en-GB" dirty="0" smtClean="0"/>
          </a:p>
          <a:p>
            <a:endParaRPr lang="en-GB" dirty="0"/>
          </a:p>
          <a:p>
            <a:endParaRPr lang="en-GB" dirty="0" smtClean="0"/>
          </a:p>
          <a:p>
            <a:endParaRPr lang="en-GB" dirty="0" smtClean="0"/>
          </a:p>
          <a:p>
            <a:r>
              <a:rPr lang="en-US" dirty="0" smtClean="0"/>
              <a:t>Project Board</a:t>
            </a:r>
            <a:endParaRPr lang="en-GB" dirty="0"/>
          </a:p>
          <a:p>
            <a:r>
              <a:rPr lang="en-GB" b="1" dirty="0"/>
              <a:t>Project Assurance: User, Business &amp; Supplier </a:t>
            </a:r>
            <a:endParaRPr lang="en-US"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734" y="2357288"/>
            <a:ext cx="3448532" cy="2143424"/>
          </a:xfrm>
          <a:prstGeom prst="rect">
            <a:avLst/>
          </a:prstGeom>
        </p:spPr>
      </p:pic>
    </p:spTree>
    <p:extLst>
      <p:ext uri="{BB962C8B-B14F-4D97-AF65-F5344CB8AC3E}">
        <p14:creationId xmlns:p14="http://schemas.microsoft.com/office/powerpoint/2010/main" val="5181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pPr eaLnBrk="1" hangingPunct="1"/>
            <a:r>
              <a:rPr lang="en-US" dirty="0" smtClean="0"/>
              <a:t>PRINCE2 – Organization </a:t>
            </a:r>
            <a:r>
              <a:rPr lang="en-US" dirty="0" err="1" smtClean="0"/>
              <a:t>cont</a:t>
            </a:r>
            <a:r>
              <a:rPr lang="en-US" dirty="0" smtClean="0"/>
              <a:t>…</a:t>
            </a:r>
          </a:p>
        </p:txBody>
      </p:sp>
      <p:sp>
        <p:nvSpPr>
          <p:cNvPr id="3" name="Content Placeholder 2"/>
          <p:cNvSpPr>
            <a:spLocks noGrp="1"/>
          </p:cNvSpPr>
          <p:nvPr>
            <p:ph idx="1"/>
          </p:nvPr>
        </p:nvSpPr>
        <p:spPr/>
        <p:txBody>
          <a:bodyPr>
            <a:normAutofit/>
          </a:bodyPr>
          <a:lstStyle/>
          <a:p>
            <a:r>
              <a:rPr lang="en-GB" b="1" dirty="0" smtClean="0"/>
              <a:t>The </a:t>
            </a:r>
            <a:r>
              <a:rPr lang="en-GB" b="1" dirty="0"/>
              <a:t>Change Authority Role </a:t>
            </a:r>
            <a:endParaRPr lang="en-GB" b="1" dirty="0" smtClean="0"/>
          </a:p>
          <a:p>
            <a:r>
              <a:rPr lang="en-US" b="1" dirty="0"/>
              <a:t>The Project Manager </a:t>
            </a:r>
            <a:r>
              <a:rPr lang="en-US" b="1" dirty="0" smtClean="0"/>
              <a:t>Role</a:t>
            </a:r>
          </a:p>
          <a:p>
            <a:r>
              <a:rPr lang="en-US" b="1" dirty="0"/>
              <a:t>Team Manager &amp; Project </a:t>
            </a:r>
            <a:r>
              <a:rPr lang="en-US" b="1" dirty="0" smtClean="0"/>
              <a:t>Support</a:t>
            </a:r>
          </a:p>
          <a:p>
            <a:r>
              <a:rPr lang="en-GB" b="1" dirty="0"/>
              <a:t>Project Support and centre of </a:t>
            </a:r>
            <a:r>
              <a:rPr lang="en-GB" b="1" dirty="0" smtClean="0"/>
              <a:t>excellence</a:t>
            </a:r>
            <a:endParaRPr lang="en-GB" b="1" dirty="0"/>
          </a:p>
          <a:p>
            <a:r>
              <a:rPr lang="en-GB" b="1" dirty="0"/>
              <a:t>Project Manager and the Project Organization </a:t>
            </a:r>
            <a:endParaRPr lang="en-GB" dirty="0"/>
          </a:p>
          <a:p>
            <a:r>
              <a:rPr lang="en-GB" b="1" dirty="0"/>
              <a:t>Stakeholder Engagement </a:t>
            </a:r>
            <a:endParaRPr lang="en-US" dirty="0"/>
          </a:p>
        </p:txBody>
      </p:sp>
    </p:spTree>
    <p:extLst>
      <p:ext uri="{BB962C8B-B14F-4D97-AF65-F5344CB8AC3E}">
        <p14:creationId xmlns:p14="http://schemas.microsoft.com/office/powerpoint/2010/main" val="515087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eaLnBrk="1" hangingPunct="1"/>
            <a:r>
              <a:rPr lang="en-US" dirty="0" smtClean="0"/>
              <a:t>PRINCE2 - Organization </a:t>
            </a:r>
            <a:r>
              <a:rPr lang="en-US" dirty="0" err="1" smtClean="0"/>
              <a:t>cont</a:t>
            </a:r>
            <a:r>
              <a:rPr lang="en-US" dirty="0" smtClean="0"/>
              <a:t>…</a:t>
            </a:r>
          </a:p>
        </p:txBody>
      </p:sp>
      <p:sp>
        <p:nvSpPr>
          <p:cNvPr id="15363" name="Content Placeholder 2"/>
          <p:cNvSpPr>
            <a:spLocks noGrp="1"/>
          </p:cNvSpPr>
          <p:nvPr>
            <p:ph idx="1"/>
          </p:nvPr>
        </p:nvSpPr>
        <p:spPr/>
        <p:txBody>
          <a:bodyPr>
            <a:normAutofit/>
          </a:bodyPr>
          <a:lstStyle/>
          <a:p>
            <a:r>
              <a:rPr lang="en-GB" b="1" dirty="0" smtClean="0"/>
              <a:t>The </a:t>
            </a:r>
            <a:r>
              <a:rPr lang="en-GB" b="1" dirty="0"/>
              <a:t>Communication Management Strategy </a:t>
            </a:r>
            <a:endParaRPr lang="en-GB" b="1" dirty="0" smtClean="0"/>
          </a:p>
          <a:p>
            <a:endParaRPr lang="en-GB" b="1" dirty="0" smtClean="0"/>
          </a:p>
          <a:p>
            <a:endParaRPr lang="en-GB" b="1" dirty="0"/>
          </a:p>
          <a:p>
            <a:r>
              <a:rPr lang="en-US" b="1" dirty="0"/>
              <a:t>Responsibilities for Organization </a:t>
            </a:r>
            <a:r>
              <a:rPr lang="en-US" b="1" dirty="0" smtClean="0"/>
              <a:t>Theme</a:t>
            </a:r>
          </a:p>
          <a:p>
            <a:pPr marL="457200" lvl="3" indent="0">
              <a:buNone/>
            </a:pPr>
            <a:r>
              <a:rPr lang="en-GB" b="1" dirty="0"/>
              <a:t>Corporate or Program </a:t>
            </a:r>
            <a:r>
              <a:rPr lang="en-GB" b="1" dirty="0" smtClean="0"/>
              <a:t>Management, </a:t>
            </a:r>
            <a:r>
              <a:rPr lang="en-GB" b="1" dirty="0"/>
              <a:t>Senior </a:t>
            </a:r>
            <a:r>
              <a:rPr lang="en-GB" b="1" dirty="0" smtClean="0"/>
              <a:t>User, Executive, </a:t>
            </a:r>
            <a:r>
              <a:rPr lang="en-GB" b="1" dirty="0"/>
              <a:t>Senior Supplier, Project Manager, Team </a:t>
            </a:r>
            <a:r>
              <a:rPr lang="en-GB" b="1" dirty="0" smtClean="0"/>
              <a:t>Manager, </a:t>
            </a:r>
            <a:r>
              <a:rPr lang="en-GB" b="1" dirty="0"/>
              <a:t>Project Support </a:t>
            </a:r>
            <a:endParaRPr lang="en-GB" dirty="0"/>
          </a:p>
          <a:p>
            <a:pPr marL="0" indent="0">
              <a:buNone/>
            </a:pPr>
            <a:endParaRPr lang="en-US" b="1"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521" y="2857420"/>
            <a:ext cx="4789791" cy="1003628"/>
          </a:xfrm>
          <a:prstGeom prst="rect">
            <a:avLst/>
          </a:prstGeom>
        </p:spPr>
      </p:pic>
    </p:spTree>
    <p:extLst>
      <p:ext uri="{BB962C8B-B14F-4D97-AF65-F5344CB8AC3E}">
        <p14:creationId xmlns:p14="http://schemas.microsoft.com/office/powerpoint/2010/main" val="413790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eaLnBrk="1" hangingPunct="1"/>
            <a:r>
              <a:rPr lang="en-US" dirty="0" smtClean="0"/>
              <a:t>PRINCE2 - Quality</a:t>
            </a:r>
          </a:p>
        </p:txBody>
      </p:sp>
      <p:sp>
        <p:nvSpPr>
          <p:cNvPr id="3" name="Content Placeholder 2"/>
          <p:cNvSpPr>
            <a:spLocks noGrp="1"/>
          </p:cNvSpPr>
          <p:nvPr>
            <p:ph idx="1"/>
          </p:nvPr>
        </p:nvSpPr>
        <p:spPr/>
        <p:txBody>
          <a:bodyPr/>
          <a:lstStyle/>
          <a:p>
            <a:endParaRPr lang="en-GB" dirty="0" smtClean="0"/>
          </a:p>
          <a:p>
            <a:endParaRPr lang="en-GB" dirty="0"/>
          </a:p>
          <a:p>
            <a:endParaRPr lang="en-GB" dirty="0" smtClean="0"/>
          </a:p>
          <a:p>
            <a:endParaRPr lang="en-GB" dirty="0"/>
          </a:p>
        </p:txBody>
      </p:sp>
      <p:pic>
        <p:nvPicPr>
          <p:cNvPr id="6" name="Content Placeholder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1988840"/>
            <a:ext cx="5112568" cy="936104"/>
          </a:xfrm>
          <a:prstGeom prst="rect">
            <a:avLst/>
          </a:prstGeom>
        </p:spPr>
      </p:pic>
      <p:sp>
        <p:nvSpPr>
          <p:cNvPr id="8" name="Content Placeholder 5"/>
          <p:cNvSpPr txBox="1">
            <a:spLocks/>
          </p:cNvSpPr>
          <p:nvPr/>
        </p:nvSpPr>
        <p:spPr>
          <a:xfrm>
            <a:off x="1447800" y="1828800"/>
            <a:ext cx="7620000" cy="457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dirty="0" smtClean="0"/>
          </a:p>
          <a:p>
            <a:endParaRPr lang="en-GB" dirty="0" smtClean="0"/>
          </a:p>
          <a:p>
            <a:r>
              <a:rPr lang="en-GB" b="1" dirty="0"/>
              <a:t>Introduction to Quality </a:t>
            </a:r>
            <a:r>
              <a:rPr lang="en-GB" b="1" dirty="0" smtClean="0"/>
              <a:t>Knowledge</a:t>
            </a:r>
          </a:p>
          <a:p>
            <a:r>
              <a:rPr lang="en-GB" b="1" dirty="0" smtClean="0"/>
              <a:t>What happens in the real world? </a:t>
            </a:r>
            <a:endParaRPr lang="en-GB" dirty="0"/>
          </a:p>
          <a:p>
            <a:r>
              <a:rPr lang="en-GB" b="1" dirty="0"/>
              <a:t>The Quality Knowledge provided by </a:t>
            </a:r>
            <a:r>
              <a:rPr lang="en-GB" b="1" dirty="0" smtClean="0"/>
              <a:t>PRINCE2</a:t>
            </a:r>
            <a:endParaRPr lang="en-GB" dirty="0"/>
          </a:p>
        </p:txBody>
      </p:sp>
    </p:spTree>
    <p:extLst>
      <p:ext uri="{BB962C8B-B14F-4D97-AF65-F5344CB8AC3E}">
        <p14:creationId xmlns:p14="http://schemas.microsoft.com/office/powerpoint/2010/main" val="1453526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PRINCE2 – Quality</a:t>
            </a:r>
          </a:p>
        </p:txBody>
      </p:sp>
      <p:sp>
        <p:nvSpPr>
          <p:cNvPr id="33795" name="Content Placeholder 2"/>
          <p:cNvSpPr>
            <a:spLocks noGrp="1"/>
          </p:cNvSpPr>
          <p:nvPr>
            <p:ph idx="1"/>
          </p:nvPr>
        </p:nvSpPr>
        <p:spPr/>
        <p:txBody>
          <a:bodyPr>
            <a:normAutofit fontScale="92500"/>
          </a:bodyPr>
          <a:lstStyle/>
          <a:p>
            <a:r>
              <a:rPr lang="en-GB" b="1" dirty="0" smtClean="0"/>
              <a:t>Quality </a:t>
            </a:r>
            <a:r>
              <a:rPr lang="en-GB" b="1" dirty="0"/>
              <a:t>Lingo </a:t>
            </a:r>
            <a:endParaRPr lang="en-US" dirty="0" smtClean="0"/>
          </a:p>
          <a:p>
            <a:pPr eaLnBrk="1" hangingPunct="1">
              <a:buFont typeface="Arial" charset="0"/>
              <a:buNone/>
            </a:pPr>
            <a:r>
              <a:rPr lang="en-US" dirty="0" smtClean="0"/>
              <a:t>Quality is the concept that we use to discuss the suitability of a Product, for the purpose that it was designed or developed for. </a:t>
            </a:r>
          </a:p>
          <a:p>
            <a:pPr eaLnBrk="1" hangingPunct="1">
              <a:buFont typeface="Arial" charset="0"/>
              <a:buNone/>
            </a:pPr>
            <a:r>
              <a:rPr lang="en-US" dirty="0" smtClean="0"/>
              <a:t>In a project environment we use quality to assess the suitability of products – but in regards to the context of the whole project, not just the part of the project that the product was created under.</a:t>
            </a:r>
          </a:p>
          <a:p>
            <a:pPr eaLnBrk="1" hangingPunct="1"/>
            <a:endParaRPr lang="en-US" dirty="0" smtClean="0"/>
          </a:p>
        </p:txBody>
      </p:sp>
    </p:spTree>
    <p:extLst>
      <p:ext uri="{BB962C8B-B14F-4D97-AF65-F5344CB8AC3E}">
        <p14:creationId xmlns:p14="http://schemas.microsoft.com/office/powerpoint/2010/main" val="3657692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smtClean="0"/>
              <a:t>PRINCE2 – Quality cont…</a:t>
            </a:r>
          </a:p>
        </p:txBody>
      </p:sp>
      <p:sp>
        <p:nvSpPr>
          <p:cNvPr id="3" name="Content Placeholder 2"/>
          <p:cNvSpPr>
            <a:spLocks noGrp="1"/>
          </p:cNvSpPr>
          <p:nvPr>
            <p:ph idx="1"/>
          </p:nvPr>
        </p:nvSpPr>
        <p:spPr/>
        <p:txBody>
          <a:bodyPr>
            <a:normAutofit fontScale="70000" lnSpcReduction="20000"/>
          </a:bodyPr>
          <a:lstStyle/>
          <a:p>
            <a:r>
              <a:rPr lang="en-GB" b="1" dirty="0" smtClean="0"/>
              <a:t>Introduction </a:t>
            </a:r>
            <a:r>
              <a:rPr lang="en-GB" b="1" dirty="0"/>
              <a:t>to the PRINCE2 Approach to Quality: </a:t>
            </a:r>
            <a:endParaRPr lang="en-GB" dirty="0"/>
          </a:p>
          <a:p>
            <a:pPr lvl="1"/>
            <a:r>
              <a:rPr lang="en-GB" b="1" dirty="0"/>
              <a:t>Quality Planning </a:t>
            </a:r>
            <a:r>
              <a:rPr lang="en-GB" dirty="0"/>
              <a:t>&amp; </a:t>
            </a:r>
            <a:r>
              <a:rPr lang="en-GB" b="1" dirty="0" smtClean="0"/>
              <a:t>Quality Control</a:t>
            </a:r>
          </a:p>
          <a:p>
            <a:r>
              <a:rPr lang="en-GB" b="1" dirty="0" smtClean="0"/>
              <a:t>Part </a:t>
            </a:r>
            <a:r>
              <a:rPr lang="en-GB" b="1" dirty="0"/>
              <a:t>1: Quality Planning </a:t>
            </a:r>
            <a:r>
              <a:rPr lang="en-GB" b="1" dirty="0" smtClean="0"/>
              <a:t>Introduction</a:t>
            </a:r>
          </a:p>
          <a:p>
            <a:pPr marL="0" lvl="1" indent="0">
              <a:buNone/>
            </a:pPr>
            <a:r>
              <a:rPr lang="en-GB" b="1" dirty="0" smtClean="0"/>
              <a:t>Quality </a:t>
            </a:r>
            <a:r>
              <a:rPr lang="en-GB" b="1" dirty="0"/>
              <a:t>Planning</a:t>
            </a:r>
            <a:r>
              <a:rPr lang="en-GB" dirty="0"/>
              <a:t>: Integrated into the Starting Up of a Project (SU) process; the way that the quality system will be used will be in the Project Initiation Document and therefore it will form part of each Stage Plan</a:t>
            </a:r>
          </a:p>
          <a:p>
            <a:pPr lvl="1"/>
            <a:r>
              <a:rPr lang="en-GB" b="1" dirty="0" smtClean="0"/>
              <a:t>Quality </a:t>
            </a:r>
            <a:r>
              <a:rPr lang="en-GB" b="1" dirty="0"/>
              <a:t>Plan Steps – Quality Audit Trail </a:t>
            </a:r>
            <a:r>
              <a:rPr lang="en-GB" b="1" dirty="0" smtClean="0"/>
              <a:t> </a:t>
            </a:r>
          </a:p>
          <a:p>
            <a:pPr lvl="1"/>
            <a:r>
              <a:rPr lang="en-GB" b="1" dirty="0" smtClean="0"/>
              <a:t>The </a:t>
            </a:r>
            <a:r>
              <a:rPr lang="en-GB" b="1" dirty="0"/>
              <a:t>Customer’s Quality </a:t>
            </a:r>
            <a:r>
              <a:rPr lang="en-GB" b="1" dirty="0" smtClean="0"/>
              <a:t>Expectations</a:t>
            </a:r>
            <a:endParaRPr lang="en-GB" dirty="0"/>
          </a:p>
          <a:p>
            <a:pPr lvl="1"/>
            <a:r>
              <a:rPr lang="en-GB" b="1" dirty="0" smtClean="0"/>
              <a:t>Acceptance Criteria</a:t>
            </a:r>
          </a:p>
          <a:p>
            <a:pPr lvl="1"/>
            <a:r>
              <a:rPr lang="en-GB" b="1" dirty="0" smtClean="0"/>
              <a:t>The </a:t>
            </a:r>
            <a:r>
              <a:rPr lang="en-GB" b="1" dirty="0"/>
              <a:t>Project Product </a:t>
            </a:r>
            <a:r>
              <a:rPr lang="en-GB" b="1" dirty="0" smtClean="0"/>
              <a:t>Description</a:t>
            </a:r>
          </a:p>
          <a:p>
            <a:pPr lvl="1"/>
            <a:r>
              <a:rPr lang="en-GB" b="1" dirty="0" smtClean="0"/>
              <a:t>Project </a:t>
            </a:r>
            <a:r>
              <a:rPr lang="en-GB" b="1" dirty="0"/>
              <a:t>Product Description </a:t>
            </a:r>
            <a:r>
              <a:rPr lang="en-GB" b="1" dirty="0" smtClean="0"/>
              <a:t>Example</a:t>
            </a:r>
            <a:endParaRPr lang="en-GB" dirty="0"/>
          </a:p>
          <a:p>
            <a:pPr lvl="1"/>
            <a:r>
              <a:rPr lang="en-GB" b="1" dirty="0" smtClean="0"/>
              <a:t>The </a:t>
            </a:r>
            <a:r>
              <a:rPr lang="en-GB" b="1" dirty="0"/>
              <a:t>Quality Management Strategy Document </a:t>
            </a:r>
            <a:endParaRPr lang="en-GB" dirty="0"/>
          </a:p>
          <a:p>
            <a:pPr lvl="1"/>
            <a:r>
              <a:rPr lang="en-GB" b="1" dirty="0"/>
              <a:t>Product Descriptions </a:t>
            </a:r>
            <a:endParaRPr lang="en-GB" dirty="0"/>
          </a:p>
          <a:p>
            <a:pPr lvl="1"/>
            <a:r>
              <a:rPr lang="en-GB" b="1" dirty="0"/>
              <a:t>Quality Register </a:t>
            </a:r>
            <a:endParaRPr lang="en-US" dirty="0"/>
          </a:p>
        </p:txBody>
      </p:sp>
    </p:spTree>
    <p:extLst>
      <p:ext uri="{BB962C8B-B14F-4D97-AF65-F5344CB8AC3E}">
        <p14:creationId xmlns:p14="http://schemas.microsoft.com/office/powerpoint/2010/main" val="3987005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smtClean="0"/>
              <a:t>PRINCE2 – Quality cont…</a:t>
            </a:r>
          </a:p>
        </p:txBody>
      </p:sp>
      <p:sp>
        <p:nvSpPr>
          <p:cNvPr id="3" name="Content Placeholder 2"/>
          <p:cNvSpPr>
            <a:spLocks noGrp="1"/>
          </p:cNvSpPr>
          <p:nvPr>
            <p:ph idx="1"/>
          </p:nvPr>
        </p:nvSpPr>
        <p:spPr/>
        <p:txBody>
          <a:bodyPr>
            <a:normAutofit/>
          </a:bodyPr>
          <a:lstStyle/>
          <a:p>
            <a:pPr marL="0" indent="0">
              <a:buNone/>
            </a:pPr>
            <a:r>
              <a:rPr lang="en-GB" b="1" dirty="0" smtClean="0"/>
              <a:t>Part </a:t>
            </a:r>
            <a:r>
              <a:rPr lang="en-GB" b="1" dirty="0"/>
              <a:t>2: Quality Control Introduction &amp; Quality Methods </a:t>
            </a:r>
            <a:endParaRPr lang="en-GB" dirty="0" smtClean="0"/>
          </a:p>
          <a:p>
            <a:pPr marL="457200" indent="-457200" eaLnBrk="1" hangingPunct="1">
              <a:buFont typeface="+mj-lt"/>
              <a:buAutoNum type="arabicPeriod" startAt="3"/>
              <a:defRPr/>
            </a:pPr>
            <a:endParaRPr lang="en-US" sz="500" dirty="0" smtClean="0"/>
          </a:p>
          <a:p>
            <a:pPr marL="0" indent="0" eaLnBrk="1" hangingPunct="1">
              <a:buNone/>
              <a:defRPr/>
            </a:pPr>
            <a:r>
              <a:rPr lang="en-GB" dirty="0" smtClean="0"/>
              <a:t>Checking the quality of products produced matches the quality expectations and was reached by utilizing the Quality system.</a:t>
            </a:r>
          </a:p>
          <a:p>
            <a:pPr marL="400050" lvl="1" indent="0">
              <a:buNone/>
              <a:defRPr/>
            </a:pPr>
            <a:r>
              <a:rPr lang="en-GB" dirty="0" smtClean="0"/>
              <a:t>Quality </a:t>
            </a:r>
            <a:r>
              <a:rPr lang="en-GB" dirty="0"/>
              <a:t>records, approval records and acceptance records </a:t>
            </a:r>
            <a:endParaRPr lang="en-US" dirty="0" smtClean="0"/>
          </a:p>
          <a:p>
            <a:r>
              <a:rPr lang="en-GB" b="1" dirty="0" smtClean="0"/>
              <a:t>The </a:t>
            </a:r>
            <a:r>
              <a:rPr lang="en-GB" b="1" dirty="0"/>
              <a:t>PRINCE2 Quality Review Technique </a:t>
            </a:r>
            <a:endParaRPr lang="en-US" dirty="0"/>
          </a:p>
        </p:txBody>
      </p:sp>
    </p:spTree>
    <p:extLst>
      <p:ext uri="{BB962C8B-B14F-4D97-AF65-F5344CB8AC3E}">
        <p14:creationId xmlns:p14="http://schemas.microsoft.com/office/powerpoint/2010/main" val="642841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smtClean="0"/>
              <a:t>PRINCE2 – Quality cont…</a:t>
            </a:r>
          </a:p>
        </p:txBody>
      </p:sp>
      <p:sp>
        <p:nvSpPr>
          <p:cNvPr id="36867" name="Content Placeholder 2"/>
          <p:cNvSpPr>
            <a:spLocks noGrp="1"/>
          </p:cNvSpPr>
          <p:nvPr>
            <p:ph idx="1"/>
          </p:nvPr>
        </p:nvSpPr>
        <p:spPr/>
        <p:txBody>
          <a:bodyPr>
            <a:normAutofit/>
          </a:bodyPr>
          <a:lstStyle/>
          <a:p>
            <a:r>
              <a:rPr lang="en-GB" b="1" dirty="0" smtClean="0"/>
              <a:t>Responsibilities</a:t>
            </a:r>
          </a:p>
          <a:p>
            <a:pPr lvl="2"/>
            <a:r>
              <a:rPr lang="en-GB" b="1" dirty="0" smtClean="0"/>
              <a:t>Corporate </a:t>
            </a:r>
            <a:r>
              <a:rPr lang="en-GB" b="1" dirty="0"/>
              <a:t>or Program Management </a:t>
            </a:r>
            <a:endParaRPr lang="en-GB" b="1" dirty="0" smtClean="0"/>
          </a:p>
          <a:p>
            <a:pPr lvl="2"/>
            <a:r>
              <a:rPr lang="en-GB" b="1" dirty="0" smtClean="0"/>
              <a:t>Senior </a:t>
            </a:r>
            <a:r>
              <a:rPr lang="en-GB" b="1" dirty="0"/>
              <a:t>User </a:t>
            </a:r>
          </a:p>
          <a:p>
            <a:pPr lvl="2"/>
            <a:r>
              <a:rPr lang="en-GB" b="1" dirty="0" smtClean="0"/>
              <a:t>Executive </a:t>
            </a:r>
            <a:endParaRPr lang="en-GB" dirty="0"/>
          </a:p>
          <a:p>
            <a:pPr lvl="2"/>
            <a:r>
              <a:rPr lang="en-GB" b="1" dirty="0"/>
              <a:t>Senior </a:t>
            </a:r>
            <a:r>
              <a:rPr lang="en-GB" b="1" dirty="0" smtClean="0"/>
              <a:t>Supplier</a:t>
            </a:r>
            <a:endParaRPr lang="en-GB" dirty="0"/>
          </a:p>
          <a:p>
            <a:pPr lvl="2"/>
            <a:r>
              <a:rPr lang="en-GB" b="1" dirty="0"/>
              <a:t>Project Manager </a:t>
            </a:r>
            <a:endParaRPr lang="en-GB" dirty="0"/>
          </a:p>
          <a:p>
            <a:pPr lvl="2"/>
            <a:r>
              <a:rPr lang="en-GB" b="1" dirty="0"/>
              <a:t>Team Manager </a:t>
            </a:r>
            <a:endParaRPr lang="en-GB" dirty="0"/>
          </a:p>
          <a:p>
            <a:pPr lvl="2"/>
            <a:r>
              <a:rPr lang="en-GB" b="1" dirty="0"/>
              <a:t>Project Support </a:t>
            </a:r>
            <a:endParaRPr lang="en-GB" b="1" dirty="0" smtClean="0"/>
          </a:p>
          <a:p>
            <a:r>
              <a:rPr lang="en-GB" b="1" dirty="0" smtClean="0"/>
              <a:t>Quality Summary  </a:t>
            </a:r>
            <a:endParaRPr lang="en-US" dirty="0" smtClean="0"/>
          </a:p>
        </p:txBody>
      </p:sp>
    </p:spTree>
    <p:extLst>
      <p:ext uri="{BB962C8B-B14F-4D97-AF65-F5344CB8AC3E}">
        <p14:creationId xmlns:p14="http://schemas.microsoft.com/office/powerpoint/2010/main" val="4011107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smtClean="0"/>
              <a:t>PRINCE2 – Plans</a:t>
            </a:r>
          </a:p>
        </p:txBody>
      </p:sp>
      <p:pic>
        <p:nvPicPr>
          <p:cNvPr id="2" name="Content Placeholder 1"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5696" y="1916832"/>
            <a:ext cx="6624736" cy="1008112"/>
          </a:xfrm>
        </p:spPr>
      </p:pic>
      <p:sp>
        <p:nvSpPr>
          <p:cNvPr id="8" name="Content Placeholder 5"/>
          <p:cNvSpPr txBox="1">
            <a:spLocks/>
          </p:cNvSpPr>
          <p:nvPr/>
        </p:nvSpPr>
        <p:spPr>
          <a:xfrm>
            <a:off x="1295400" y="1676400"/>
            <a:ext cx="7620000" cy="457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dirty="0" smtClean="0"/>
          </a:p>
          <a:p>
            <a:endParaRPr lang="en-GB" dirty="0" smtClean="0"/>
          </a:p>
          <a:p>
            <a:r>
              <a:rPr lang="en-GB" b="1" dirty="0" smtClean="0"/>
              <a:t>Introduction to Plans Knowledge</a:t>
            </a:r>
          </a:p>
          <a:p>
            <a:r>
              <a:rPr lang="en-GB" b="1" dirty="0" smtClean="0"/>
              <a:t>What happens in the real world? </a:t>
            </a:r>
          </a:p>
          <a:p>
            <a:r>
              <a:rPr lang="en-GB" b="1" dirty="0" smtClean="0"/>
              <a:t>The </a:t>
            </a:r>
            <a:r>
              <a:rPr lang="en-GB" b="1" dirty="0"/>
              <a:t>Plans Knowledge provided by PRINCE2 </a:t>
            </a:r>
            <a:endParaRPr lang="en-GB" dirty="0"/>
          </a:p>
          <a:p>
            <a:endParaRPr lang="en-GB" dirty="0"/>
          </a:p>
        </p:txBody>
      </p:sp>
    </p:spTree>
    <p:extLst>
      <p:ext uri="{BB962C8B-B14F-4D97-AF65-F5344CB8AC3E}">
        <p14:creationId xmlns:p14="http://schemas.microsoft.com/office/powerpoint/2010/main" val="227272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smtClean="0"/>
              <a:t>PRINCE2 – Plans cont…</a:t>
            </a:r>
          </a:p>
        </p:txBody>
      </p:sp>
      <p:sp>
        <p:nvSpPr>
          <p:cNvPr id="31747" name="Content Placeholder 2"/>
          <p:cNvSpPr>
            <a:spLocks noGrp="1"/>
          </p:cNvSpPr>
          <p:nvPr>
            <p:ph idx="1"/>
          </p:nvPr>
        </p:nvSpPr>
        <p:spPr>
          <a:xfrm>
            <a:off x="813289" y="1765300"/>
            <a:ext cx="8242788" cy="4878388"/>
          </a:xfrm>
        </p:spPr>
        <p:txBody>
          <a:bodyPr>
            <a:normAutofit/>
          </a:bodyPr>
          <a:lstStyle/>
          <a:p>
            <a:r>
              <a:rPr lang="en-GB" b="1" dirty="0"/>
              <a:t>Plans Lingo </a:t>
            </a:r>
          </a:p>
          <a:p>
            <a:pPr marL="0" indent="0">
              <a:buNone/>
            </a:pPr>
            <a:r>
              <a:rPr lang="en-GB" dirty="0" smtClean="0"/>
              <a:t>A </a:t>
            </a:r>
            <a:r>
              <a:rPr lang="en-GB" dirty="0"/>
              <a:t>project plan answers these questions: Why, What, Who, When &amp; How </a:t>
            </a:r>
            <a:r>
              <a:rPr lang="en-GB" dirty="0" smtClean="0"/>
              <a:t>much</a:t>
            </a:r>
            <a:endParaRPr lang="en-GB" dirty="0"/>
          </a:p>
          <a:p>
            <a:r>
              <a:rPr lang="en-GB" b="1" dirty="0"/>
              <a:t>Three levels of a Plan </a:t>
            </a:r>
            <a:endParaRPr lang="en-GB"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192" y="3429000"/>
            <a:ext cx="3915280" cy="2690346"/>
          </a:xfrm>
          <a:prstGeom prst="rect">
            <a:avLst/>
          </a:prstGeom>
        </p:spPr>
      </p:pic>
    </p:spTree>
    <p:extLst>
      <p:ext uri="{BB962C8B-B14F-4D97-AF65-F5344CB8AC3E}">
        <p14:creationId xmlns:p14="http://schemas.microsoft.com/office/powerpoint/2010/main" val="1318309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r>
              <a:rPr lang="en-US" smtClean="0"/>
              <a:t>PRINCE2 - </a:t>
            </a:r>
            <a:r>
              <a:rPr lang="en-US" smtClean="0">
                <a:solidFill>
                  <a:srgbClr val="C00000"/>
                </a:solidFill>
              </a:rPr>
              <a:t>P</a:t>
            </a:r>
            <a:r>
              <a:rPr lang="en-US" smtClean="0"/>
              <a:t>rojects </a:t>
            </a:r>
            <a:r>
              <a:rPr lang="en-US" smtClean="0">
                <a:solidFill>
                  <a:srgbClr val="C00000"/>
                </a:solidFill>
              </a:rPr>
              <a:t>IN C</a:t>
            </a:r>
            <a:r>
              <a:rPr lang="en-US" smtClean="0"/>
              <a:t>ontrolled </a:t>
            </a:r>
            <a:r>
              <a:rPr lang="en-US" smtClean="0">
                <a:solidFill>
                  <a:srgbClr val="C00000"/>
                </a:solidFill>
              </a:rPr>
              <a:t>E</a:t>
            </a:r>
            <a:r>
              <a:rPr lang="en-US" smtClean="0"/>
              <a:t>nvironments</a:t>
            </a:r>
          </a:p>
        </p:txBody>
      </p:sp>
      <p:sp>
        <p:nvSpPr>
          <p:cNvPr id="6147" name="Content Placeholder 2"/>
          <p:cNvSpPr>
            <a:spLocks noGrp="1"/>
          </p:cNvSpPr>
          <p:nvPr>
            <p:ph idx="1"/>
          </p:nvPr>
        </p:nvSpPr>
        <p:spPr/>
        <p:txBody>
          <a:bodyPr>
            <a:normAutofit lnSpcReduction="10000"/>
          </a:bodyPr>
          <a:lstStyle/>
          <a:p>
            <a:pPr eaLnBrk="1" hangingPunct="1">
              <a:buFont typeface="Arial" charset="0"/>
              <a:buNone/>
            </a:pPr>
            <a:r>
              <a:rPr lang="en-US" dirty="0" smtClean="0"/>
              <a:t>PRINCE2 describes the project’s manageable stages, which allows efficient control of resources and regular progress-monitoring throughout the project. </a:t>
            </a:r>
          </a:p>
          <a:p>
            <a:pPr eaLnBrk="1" hangingPunct="1"/>
            <a:endParaRPr lang="en-US" sz="500" dirty="0" smtClean="0"/>
          </a:p>
          <a:p>
            <a:pPr eaLnBrk="1" hangingPunct="1">
              <a:buFont typeface="Arial" charset="0"/>
              <a:buNone/>
            </a:pPr>
            <a:r>
              <a:rPr lang="en-US" dirty="0" smtClean="0"/>
              <a:t>Project planning using PRINCE2 is product-based. This means project plans are aimed at delivering results (not just about planning when the various activities on the project will take place).</a:t>
            </a:r>
          </a:p>
          <a:p>
            <a:pPr eaLnBrk="1" hangingPunct="1"/>
            <a:endParaRPr lang="en-US" dirty="0" smtClean="0"/>
          </a:p>
        </p:txBody>
      </p:sp>
    </p:spTree>
    <p:extLst>
      <p:ext uri="{BB962C8B-B14F-4D97-AF65-F5344CB8AC3E}">
        <p14:creationId xmlns:p14="http://schemas.microsoft.com/office/powerpoint/2010/main" val="3312353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smtClean="0"/>
              <a:t>PRINCE2 – Plans cont…</a:t>
            </a:r>
          </a:p>
        </p:txBody>
      </p:sp>
      <p:sp>
        <p:nvSpPr>
          <p:cNvPr id="32771" name="Content Placeholder 2"/>
          <p:cNvSpPr>
            <a:spLocks noGrp="1"/>
          </p:cNvSpPr>
          <p:nvPr>
            <p:ph idx="1"/>
          </p:nvPr>
        </p:nvSpPr>
        <p:spPr>
          <a:xfrm>
            <a:off x="899592" y="1340768"/>
            <a:ext cx="8015808" cy="4907632"/>
          </a:xfrm>
        </p:spPr>
        <p:txBody>
          <a:bodyPr>
            <a:normAutofit/>
          </a:bodyPr>
          <a:lstStyle/>
          <a:p>
            <a:r>
              <a:rPr lang="en-GB" b="1" dirty="0"/>
              <a:t>The Path to </a:t>
            </a:r>
            <a:r>
              <a:rPr lang="en-GB" b="1" dirty="0" smtClean="0"/>
              <a:t>Planning</a:t>
            </a:r>
            <a:endParaRPr lang="en-GB" dirty="0"/>
          </a:p>
          <a:p>
            <a:r>
              <a:rPr lang="en-GB" b="1" dirty="0"/>
              <a:t>The Project </a:t>
            </a:r>
            <a:r>
              <a:rPr lang="en-GB" b="1" dirty="0" smtClean="0"/>
              <a:t>Plan, Stage </a:t>
            </a:r>
            <a:r>
              <a:rPr lang="en-GB" b="1" dirty="0"/>
              <a:t>Plan and </a:t>
            </a:r>
            <a:r>
              <a:rPr lang="en-GB" b="1" dirty="0" smtClean="0"/>
              <a:t>Team </a:t>
            </a:r>
            <a:r>
              <a:rPr lang="en-GB" b="1" dirty="0"/>
              <a:t>Plan </a:t>
            </a:r>
            <a:endParaRPr lang="en-GB" dirty="0"/>
          </a:p>
          <a:p>
            <a:r>
              <a:rPr lang="en-GB" b="1" dirty="0" smtClean="0"/>
              <a:t>The </a:t>
            </a:r>
            <a:r>
              <a:rPr lang="en-GB" b="1" dirty="0"/>
              <a:t>Exception Plan – Introduction </a:t>
            </a:r>
            <a:endParaRPr lang="en-US"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3122202"/>
            <a:ext cx="5328592" cy="3547158"/>
          </a:xfrm>
          <a:prstGeom prst="rect">
            <a:avLst/>
          </a:prstGeom>
        </p:spPr>
      </p:pic>
    </p:spTree>
    <p:extLst>
      <p:ext uri="{BB962C8B-B14F-4D97-AF65-F5344CB8AC3E}">
        <p14:creationId xmlns:p14="http://schemas.microsoft.com/office/powerpoint/2010/main" val="2676769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smtClean="0"/>
              <a:t>PRINCE2 – Plans cont…</a:t>
            </a:r>
          </a:p>
        </p:txBody>
      </p:sp>
      <p:sp>
        <p:nvSpPr>
          <p:cNvPr id="32771" name="Content Placeholder 2"/>
          <p:cNvSpPr>
            <a:spLocks noGrp="1"/>
          </p:cNvSpPr>
          <p:nvPr>
            <p:ph idx="1"/>
          </p:nvPr>
        </p:nvSpPr>
        <p:spPr>
          <a:xfrm>
            <a:off x="1236712" y="1617712"/>
            <a:ext cx="8015808" cy="4547592"/>
          </a:xfrm>
        </p:spPr>
        <p:txBody>
          <a:bodyPr>
            <a:normAutofit fontScale="85000" lnSpcReduction="10000"/>
          </a:bodyPr>
          <a:lstStyle/>
          <a:p>
            <a:r>
              <a:rPr lang="en-GB" b="1" dirty="0" smtClean="0"/>
              <a:t>The </a:t>
            </a:r>
            <a:r>
              <a:rPr lang="en-GB" b="1" dirty="0"/>
              <a:t>PRINCE2 Planning </a:t>
            </a:r>
            <a:r>
              <a:rPr lang="en-GB" b="1" dirty="0" smtClean="0"/>
              <a:t>Steps</a:t>
            </a:r>
          </a:p>
          <a:p>
            <a:pPr marL="0" indent="0">
              <a:buNone/>
            </a:pPr>
            <a:r>
              <a:rPr lang="en-GB" b="1" dirty="0" smtClean="0"/>
              <a:t>Step </a:t>
            </a:r>
            <a:r>
              <a:rPr lang="en-GB" b="1" dirty="0"/>
              <a:t>1: Design the Plan </a:t>
            </a:r>
            <a:endParaRPr lang="en-GB" b="1" dirty="0" smtClean="0"/>
          </a:p>
          <a:p>
            <a:pPr marL="0" indent="0">
              <a:buNone/>
            </a:pPr>
            <a:r>
              <a:rPr lang="en-GB" b="1" dirty="0" smtClean="0"/>
              <a:t>Step </a:t>
            </a:r>
            <a:r>
              <a:rPr lang="en-GB" b="1" dirty="0"/>
              <a:t>2: Product-Based Planning </a:t>
            </a:r>
            <a:r>
              <a:rPr lang="en-GB" b="1" dirty="0" smtClean="0"/>
              <a:t>Introduction</a:t>
            </a:r>
          </a:p>
          <a:p>
            <a:pPr marL="857250" lvl="1" indent="-457200"/>
            <a:r>
              <a:rPr lang="en-GB" dirty="0" smtClean="0"/>
              <a:t>Project </a:t>
            </a:r>
            <a:r>
              <a:rPr lang="en-GB" dirty="0"/>
              <a:t>Product Description: Describing the main product. </a:t>
            </a:r>
            <a:endParaRPr lang="en-GB" dirty="0" smtClean="0"/>
          </a:p>
          <a:p>
            <a:pPr marL="857250" lvl="1" indent="-457200"/>
            <a:r>
              <a:rPr lang="en-GB" dirty="0" smtClean="0"/>
              <a:t>Product </a:t>
            </a:r>
            <a:r>
              <a:rPr lang="en-GB" dirty="0"/>
              <a:t>breakdown structure: Listing all products than need to be created</a:t>
            </a:r>
            <a:r>
              <a:rPr lang="en-GB" dirty="0" smtClean="0"/>
              <a:t>. </a:t>
            </a:r>
            <a:r>
              <a:rPr lang="en-GB" dirty="0"/>
              <a:t> </a:t>
            </a:r>
            <a:r>
              <a:rPr lang="en-GB" b="1" dirty="0" smtClean="0"/>
              <a:t>Product-Based </a:t>
            </a:r>
            <a:r>
              <a:rPr lang="en-GB" b="1" dirty="0"/>
              <a:t>Planning - Example </a:t>
            </a:r>
            <a:r>
              <a:rPr lang="en-GB" dirty="0" smtClean="0"/>
              <a:t> </a:t>
            </a:r>
          </a:p>
          <a:p>
            <a:pPr marL="857250" lvl="1" indent="-457200"/>
            <a:r>
              <a:rPr lang="en-GB" dirty="0" smtClean="0"/>
              <a:t>Product </a:t>
            </a:r>
            <a:r>
              <a:rPr lang="en-GB" dirty="0"/>
              <a:t>Description for each product. </a:t>
            </a:r>
          </a:p>
          <a:p>
            <a:pPr marL="857250" lvl="1" indent="-457200"/>
            <a:r>
              <a:rPr lang="en-GB" dirty="0" smtClean="0"/>
              <a:t>Product </a:t>
            </a:r>
            <a:r>
              <a:rPr lang="en-GB" dirty="0"/>
              <a:t>Flow Diagram: Showing product flow and interdependencies. </a:t>
            </a:r>
          </a:p>
          <a:p>
            <a:pPr marL="0" indent="0">
              <a:buNone/>
            </a:pPr>
            <a:r>
              <a:rPr lang="en-GB" b="1" dirty="0" smtClean="0"/>
              <a:t>Step </a:t>
            </a:r>
            <a:r>
              <a:rPr lang="en-GB" b="1" dirty="0"/>
              <a:t>3: Identify Activities and Dependencies </a:t>
            </a:r>
            <a:endParaRPr lang="en-US" dirty="0" smtClean="0"/>
          </a:p>
        </p:txBody>
      </p:sp>
    </p:spTree>
    <p:extLst>
      <p:ext uri="{BB962C8B-B14F-4D97-AF65-F5344CB8AC3E}">
        <p14:creationId xmlns:p14="http://schemas.microsoft.com/office/powerpoint/2010/main" val="3861799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smtClean="0"/>
              <a:t>PRINCE2 – Plans cont…</a:t>
            </a:r>
          </a:p>
        </p:txBody>
      </p:sp>
      <p:sp>
        <p:nvSpPr>
          <p:cNvPr id="32771" name="Content Placeholder 2"/>
          <p:cNvSpPr>
            <a:spLocks noGrp="1"/>
          </p:cNvSpPr>
          <p:nvPr>
            <p:ph idx="1"/>
          </p:nvPr>
        </p:nvSpPr>
        <p:spPr>
          <a:xfrm>
            <a:off x="1236712" y="1700808"/>
            <a:ext cx="8015808" cy="4547592"/>
          </a:xfrm>
        </p:spPr>
        <p:txBody>
          <a:bodyPr>
            <a:normAutofit fontScale="92500" lnSpcReduction="10000"/>
          </a:bodyPr>
          <a:lstStyle/>
          <a:p>
            <a:pPr marL="0" indent="0">
              <a:buNone/>
            </a:pPr>
            <a:r>
              <a:rPr lang="en-GB" b="1" dirty="0" smtClean="0"/>
              <a:t>Step </a:t>
            </a:r>
            <a:r>
              <a:rPr lang="en-GB" b="1" dirty="0"/>
              <a:t>4: Prepare Estimates </a:t>
            </a:r>
            <a:endParaRPr lang="en-GB" dirty="0"/>
          </a:p>
          <a:p>
            <a:pPr marL="0" indent="0">
              <a:buNone/>
            </a:pPr>
            <a:r>
              <a:rPr lang="en-GB" b="1" dirty="0"/>
              <a:t>Step 5: Prepare the schedule </a:t>
            </a:r>
            <a:endParaRPr lang="en-GB" b="1" dirty="0" smtClean="0"/>
          </a:p>
          <a:p>
            <a:r>
              <a:rPr lang="en-GB" b="1" dirty="0" smtClean="0"/>
              <a:t>Document </a:t>
            </a:r>
            <a:r>
              <a:rPr lang="en-GB" b="1" dirty="0"/>
              <a:t>the </a:t>
            </a:r>
            <a:r>
              <a:rPr lang="en-GB" b="1" dirty="0" smtClean="0"/>
              <a:t>Plan</a:t>
            </a:r>
            <a:endParaRPr lang="en-GB" dirty="0"/>
          </a:p>
          <a:p>
            <a:r>
              <a:rPr lang="en-GB" b="1" dirty="0"/>
              <a:t>Examples of Risks in </a:t>
            </a:r>
            <a:r>
              <a:rPr lang="en-GB" b="1" dirty="0" smtClean="0"/>
              <a:t>Planning</a:t>
            </a:r>
            <a:endParaRPr lang="en-GB" dirty="0"/>
          </a:p>
          <a:p>
            <a:r>
              <a:rPr lang="en-GB" b="1" dirty="0"/>
              <a:t>The Product </a:t>
            </a:r>
            <a:r>
              <a:rPr lang="en-GB" b="1" dirty="0" smtClean="0"/>
              <a:t>Checklist</a:t>
            </a:r>
          </a:p>
          <a:p>
            <a:r>
              <a:rPr lang="en-GB" b="1" dirty="0" smtClean="0"/>
              <a:t>Responsibilities</a:t>
            </a:r>
          </a:p>
          <a:p>
            <a:pPr lvl="2"/>
            <a:r>
              <a:rPr lang="en-GB" b="1" dirty="0"/>
              <a:t>Corporate or Program Management </a:t>
            </a:r>
            <a:r>
              <a:rPr lang="en-GB" b="1" dirty="0" smtClean="0"/>
              <a:t>, Senior </a:t>
            </a:r>
            <a:r>
              <a:rPr lang="en-GB" b="1" dirty="0"/>
              <a:t>User </a:t>
            </a:r>
            <a:r>
              <a:rPr lang="en-GB" b="1" dirty="0" smtClean="0"/>
              <a:t>, Executive , Senior Supplier, Project Manager, Team </a:t>
            </a:r>
            <a:r>
              <a:rPr lang="en-GB" b="1" dirty="0"/>
              <a:t>Manager </a:t>
            </a:r>
            <a:r>
              <a:rPr lang="en-GB" b="1" dirty="0" smtClean="0"/>
              <a:t>, Project </a:t>
            </a:r>
            <a:r>
              <a:rPr lang="en-GB" b="1" dirty="0"/>
              <a:t>Support </a:t>
            </a:r>
            <a:endParaRPr lang="en-GB" dirty="0"/>
          </a:p>
          <a:p>
            <a:r>
              <a:rPr lang="en-GB" b="1" dirty="0"/>
              <a:t>Summary </a:t>
            </a:r>
            <a:endParaRPr lang="en-US" dirty="0" smtClean="0"/>
          </a:p>
        </p:txBody>
      </p:sp>
    </p:spTree>
    <p:extLst>
      <p:ext uri="{BB962C8B-B14F-4D97-AF65-F5344CB8AC3E}">
        <p14:creationId xmlns:p14="http://schemas.microsoft.com/office/powerpoint/2010/main" val="3738044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smtClean="0"/>
              <a:t>PRINCE2 – Risk</a:t>
            </a:r>
          </a:p>
        </p:txBody>
      </p:sp>
      <p:sp>
        <p:nvSpPr>
          <p:cNvPr id="17411" name="Content Placeholder 2"/>
          <p:cNvSpPr>
            <a:spLocks noGrp="1"/>
          </p:cNvSpPr>
          <p:nvPr>
            <p:ph idx="1"/>
          </p:nvPr>
        </p:nvSpPr>
        <p:spPr/>
        <p:txBody>
          <a:bodyPr/>
          <a:lstStyle/>
          <a:p>
            <a:pPr eaLnBrk="1" hangingPunct="1">
              <a:buFont typeface="Arial" charset="0"/>
              <a:buNone/>
            </a:pPr>
            <a:r>
              <a:rPr lang="en-US" dirty="0" smtClean="0"/>
              <a:t>PRINCE2 defines risk as</a:t>
            </a:r>
            <a:r>
              <a:rPr lang="en-US" dirty="0" smtClean="0"/>
              <a:t>: </a:t>
            </a:r>
            <a:r>
              <a:rPr lang="en-GB" i="1" dirty="0" smtClean="0">
                <a:solidFill>
                  <a:srgbClr val="C00000"/>
                </a:solidFill>
              </a:rPr>
              <a:t>‘</a:t>
            </a:r>
            <a:r>
              <a:rPr lang="en-GB" i="1" dirty="0" smtClean="0">
                <a:solidFill>
                  <a:srgbClr val="C00000"/>
                </a:solidFill>
              </a:rPr>
              <a:t>The chance of exposure to the adverse consequences of future events.’</a:t>
            </a:r>
          </a:p>
          <a:p>
            <a:pPr eaLnBrk="1" hangingPunct="1">
              <a:buFont typeface="Arial" charset="0"/>
              <a:buNone/>
            </a:pPr>
            <a:r>
              <a:rPr lang="en-GB" dirty="0" smtClean="0"/>
              <a:t>The key role of the Project Manager is the overall management of risk.</a:t>
            </a:r>
          </a:p>
          <a:p>
            <a:pPr>
              <a:buNone/>
            </a:pPr>
            <a:r>
              <a:rPr lang="en-GB" b="1" dirty="0"/>
              <a:t>Purpose of the knowledge in the Risk Theme </a:t>
            </a:r>
          </a:p>
          <a:p>
            <a:pPr eaLnBrk="1" hangingPunct="1">
              <a:buFont typeface="Arial" charset="0"/>
              <a:buNone/>
            </a:pPr>
            <a:endParaRPr lang="en-GB" dirty="0" smtClean="0"/>
          </a:p>
          <a:p>
            <a:pPr eaLnBrk="1" hangingPunct="1">
              <a:buFont typeface="Arial" charset="0"/>
              <a:buNone/>
            </a:pPr>
            <a:endParaRPr lang="en-US"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884" y="5301208"/>
            <a:ext cx="5774490" cy="1080120"/>
          </a:xfrm>
          <a:prstGeom prst="rect">
            <a:avLst/>
          </a:prstGeom>
        </p:spPr>
      </p:pic>
    </p:spTree>
    <p:extLst>
      <p:ext uri="{BB962C8B-B14F-4D97-AF65-F5344CB8AC3E}">
        <p14:creationId xmlns:p14="http://schemas.microsoft.com/office/powerpoint/2010/main" val="185906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smtClean="0"/>
              <a:t>PRINCE2 – Risk </a:t>
            </a:r>
            <a:r>
              <a:rPr lang="en-US" dirty="0" err="1" smtClean="0"/>
              <a:t>Cont</a:t>
            </a:r>
            <a:r>
              <a:rPr lang="en-US" dirty="0" smtClean="0"/>
              <a:t>….</a:t>
            </a:r>
          </a:p>
        </p:txBody>
      </p:sp>
      <p:sp>
        <p:nvSpPr>
          <p:cNvPr id="4" name="Content Placeholder 5"/>
          <p:cNvSpPr txBox="1">
            <a:spLocks noGrp="1"/>
          </p:cNvSpPr>
          <p:nvPr>
            <p:ph idx="1"/>
          </p:nvPr>
        </p:nvSpPr>
        <p:spPr>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smtClean="0"/>
              <a:t>Introduction to Risk Knowledge</a:t>
            </a:r>
          </a:p>
          <a:p>
            <a:r>
              <a:rPr lang="en-GB" b="1" dirty="0" smtClean="0"/>
              <a:t>What happens in the real world?</a:t>
            </a:r>
            <a:endParaRPr lang="en-GB" dirty="0"/>
          </a:p>
          <a:p>
            <a:r>
              <a:rPr lang="en-GB" b="1" dirty="0"/>
              <a:t>Risk Lingo </a:t>
            </a:r>
            <a:endParaRPr lang="en-GB" dirty="0"/>
          </a:p>
          <a:p>
            <a:pPr marL="0" indent="0">
              <a:buNone/>
            </a:pPr>
            <a:r>
              <a:rPr lang="en-GB" dirty="0" smtClean="0"/>
              <a:t>Another </a:t>
            </a:r>
            <a:r>
              <a:rPr lang="en-GB" dirty="0"/>
              <a:t>definition is: </a:t>
            </a:r>
          </a:p>
          <a:p>
            <a:pPr marL="0" indent="0">
              <a:buNone/>
            </a:pPr>
            <a:r>
              <a:rPr lang="en-GB" i="1" dirty="0"/>
              <a:t>Risk is an uncertain event that if it occurs, will have a </a:t>
            </a:r>
            <a:r>
              <a:rPr lang="en-GB" b="1" i="1" dirty="0"/>
              <a:t>positive</a:t>
            </a:r>
            <a:r>
              <a:rPr lang="en-GB" i="1" dirty="0"/>
              <a:t> or negative effect on a project objective </a:t>
            </a:r>
            <a:r>
              <a:rPr lang="en-GB" b="1" dirty="0" smtClean="0"/>
              <a:t> </a:t>
            </a:r>
            <a:endParaRPr lang="en-GB" dirty="0"/>
          </a:p>
          <a:p>
            <a:r>
              <a:rPr lang="en-GB" b="1" dirty="0"/>
              <a:t>What is Risk Management </a:t>
            </a:r>
            <a:endParaRPr lang="en-GB" dirty="0"/>
          </a:p>
        </p:txBody>
      </p:sp>
    </p:spTree>
    <p:extLst>
      <p:ext uri="{BB962C8B-B14F-4D97-AF65-F5344CB8AC3E}">
        <p14:creationId xmlns:p14="http://schemas.microsoft.com/office/powerpoint/2010/main" val="80275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PRINCE2 – </a:t>
            </a:r>
            <a:r>
              <a:rPr lang="en-US" dirty="0"/>
              <a:t>Risk </a:t>
            </a:r>
            <a:r>
              <a:rPr lang="en-US" dirty="0" err="1"/>
              <a:t>Cont</a:t>
            </a:r>
            <a:r>
              <a:rPr lang="en-US" dirty="0"/>
              <a:t>….</a:t>
            </a:r>
            <a:endParaRPr lang="en-US" dirty="0" smtClean="0"/>
          </a:p>
        </p:txBody>
      </p:sp>
      <p:sp>
        <p:nvSpPr>
          <p:cNvPr id="17411" name="Content Placeholder 2"/>
          <p:cNvSpPr>
            <a:spLocks noGrp="1"/>
          </p:cNvSpPr>
          <p:nvPr>
            <p:ph idx="1"/>
          </p:nvPr>
        </p:nvSpPr>
        <p:spPr/>
        <p:txBody>
          <a:bodyPr/>
          <a:lstStyle/>
          <a:p>
            <a:r>
              <a:rPr lang="en-GB" b="1" dirty="0" smtClean="0"/>
              <a:t>The </a:t>
            </a:r>
            <a:r>
              <a:rPr lang="en-GB" b="1" dirty="0"/>
              <a:t>Management of Risk Method &amp; Risk Context </a:t>
            </a:r>
            <a:endParaRPr lang="en-GB" dirty="0"/>
          </a:p>
          <a:p>
            <a:r>
              <a:rPr lang="en-GB" b="1" dirty="0"/>
              <a:t>The Risk Register - Risk History </a:t>
            </a:r>
            <a:endParaRPr lang="en-GB"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3429000"/>
            <a:ext cx="7416824" cy="2736304"/>
          </a:xfrm>
          <a:prstGeom prst="rect">
            <a:avLst/>
          </a:prstGeom>
        </p:spPr>
      </p:pic>
    </p:spTree>
    <p:extLst>
      <p:ext uri="{BB962C8B-B14F-4D97-AF65-F5344CB8AC3E}">
        <p14:creationId xmlns:p14="http://schemas.microsoft.com/office/powerpoint/2010/main" val="80275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smtClean="0"/>
              <a:t>PRINCE2 – Risk </a:t>
            </a:r>
            <a:r>
              <a:rPr lang="en-US" dirty="0" err="1" smtClean="0"/>
              <a:t>cont</a:t>
            </a:r>
            <a:r>
              <a:rPr lang="en-US" dirty="0" smtClean="0"/>
              <a:t>…</a:t>
            </a:r>
          </a:p>
        </p:txBody>
      </p:sp>
      <p:sp>
        <p:nvSpPr>
          <p:cNvPr id="18435" name="Content Placeholder 2"/>
          <p:cNvSpPr>
            <a:spLocks noGrp="1"/>
          </p:cNvSpPr>
          <p:nvPr>
            <p:ph idx="1"/>
          </p:nvPr>
        </p:nvSpPr>
        <p:spPr/>
        <p:txBody>
          <a:bodyPr>
            <a:normAutofit/>
          </a:bodyPr>
          <a:lstStyle/>
          <a:p>
            <a:r>
              <a:rPr lang="en-GB" b="1" dirty="0" smtClean="0"/>
              <a:t>The </a:t>
            </a:r>
            <a:r>
              <a:rPr lang="en-GB" b="1" dirty="0"/>
              <a:t>Risk Management Procedure </a:t>
            </a:r>
            <a:r>
              <a:rPr lang="en-GB" b="1" dirty="0" smtClean="0"/>
              <a:t>Introduction</a:t>
            </a:r>
            <a:endParaRPr lang="en-GB" dirty="0"/>
          </a:p>
          <a:p>
            <a:r>
              <a:rPr lang="en-GB" b="1" dirty="0"/>
              <a:t>Step 1: </a:t>
            </a:r>
            <a:r>
              <a:rPr lang="en-GB" b="1" dirty="0" smtClean="0"/>
              <a:t>Identify</a:t>
            </a:r>
            <a:endParaRPr lang="en-GB" dirty="0"/>
          </a:p>
          <a:p>
            <a:r>
              <a:rPr lang="en-GB" b="1" dirty="0"/>
              <a:t>How to Express </a:t>
            </a:r>
            <a:endParaRPr lang="en-GB" b="1" dirty="0" smtClean="0"/>
          </a:p>
          <a:p>
            <a:pPr marL="0" indent="0">
              <a:buNone/>
            </a:pPr>
            <a:r>
              <a:rPr lang="en-GB" b="1" dirty="0"/>
              <a:t>	</a:t>
            </a:r>
            <a:r>
              <a:rPr lang="en-GB" b="1" dirty="0" smtClean="0"/>
              <a:t>the </a:t>
            </a:r>
            <a:r>
              <a:rPr lang="en-GB" b="1" dirty="0"/>
              <a:t>Risk </a:t>
            </a:r>
            <a:r>
              <a:rPr lang="en-GB" b="1" dirty="0" smtClean="0"/>
              <a:t> </a:t>
            </a:r>
            <a:endParaRPr lang="en-GB" dirty="0"/>
          </a:p>
          <a:p>
            <a:r>
              <a:rPr lang="en-GB" b="1" dirty="0"/>
              <a:t>Step 2: </a:t>
            </a:r>
            <a:r>
              <a:rPr lang="en-GB" b="1" dirty="0" smtClean="0"/>
              <a:t>Assess</a:t>
            </a:r>
            <a:r>
              <a:rPr lang="en-GB" b="1" dirty="0"/>
              <a:t>	</a:t>
            </a:r>
            <a:r>
              <a:rPr lang="en-GB" b="1" dirty="0" smtClean="0"/>
              <a:t>Risk </a:t>
            </a:r>
          </a:p>
          <a:p>
            <a:r>
              <a:rPr lang="en-GB" b="1" dirty="0" smtClean="0"/>
              <a:t>Step </a:t>
            </a:r>
            <a:r>
              <a:rPr lang="en-GB" b="1" dirty="0"/>
              <a:t>2: Assess Risk: </a:t>
            </a:r>
            <a:r>
              <a:rPr lang="en-GB" b="1" dirty="0" smtClean="0"/>
              <a:t>Estimatin</a:t>
            </a:r>
            <a:r>
              <a:rPr lang="en-GB" b="1" dirty="0"/>
              <a:t>g</a:t>
            </a:r>
            <a:endParaRPr lang="en-GB" b="1" dirty="0" smtClean="0"/>
          </a:p>
          <a:p>
            <a:pPr marL="0" indent="0">
              <a:buNone/>
            </a:pPr>
            <a:endParaRPr lang="en-US"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132856"/>
            <a:ext cx="3816424" cy="3093933"/>
          </a:xfrm>
          <a:prstGeom prst="rect">
            <a:avLst/>
          </a:prstGeom>
        </p:spPr>
      </p:pic>
    </p:spTree>
    <p:extLst>
      <p:ext uri="{BB962C8B-B14F-4D97-AF65-F5344CB8AC3E}">
        <p14:creationId xmlns:p14="http://schemas.microsoft.com/office/powerpoint/2010/main" val="3421026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smtClean="0"/>
              <a:t>PRINCE2 – Risk </a:t>
            </a:r>
            <a:r>
              <a:rPr lang="en-US" dirty="0" err="1" smtClean="0"/>
              <a:t>cont</a:t>
            </a:r>
            <a:r>
              <a:rPr lang="en-US" dirty="0" smtClean="0"/>
              <a:t>…</a:t>
            </a:r>
          </a:p>
        </p:txBody>
      </p:sp>
      <p:sp>
        <p:nvSpPr>
          <p:cNvPr id="18435" name="Content Placeholder 2"/>
          <p:cNvSpPr>
            <a:spLocks noGrp="1"/>
          </p:cNvSpPr>
          <p:nvPr>
            <p:ph idx="1"/>
          </p:nvPr>
        </p:nvSpPr>
        <p:spPr/>
        <p:txBody>
          <a:bodyPr>
            <a:normAutofit/>
          </a:bodyPr>
          <a:lstStyle/>
          <a:p>
            <a:r>
              <a:rPr lang="en-GB" b="1" dirty="0" smtClean="0"/>
              <a:t>Step </a:t>
            </a:r>
            <a:r>
              <a:rPr lang="en-GB" b="1" dirty="0"/>
              <a:t>2: Assess Risk – </a:t>
            </a:r>
            <a:r>
              <a:rPr lang="en-GB" b="1" dirty="0" smtClean="0"/>
              <a:t>Evaluate</a:t>
            </a:r>
            <a:endParaRPr lang="en-GB" dirty="0"/>
          </a:p>
          <a:p>
            <a:r>
              <a:rPr lang="en-GB" b="1" dirty="0"/>
              <a:t>Step 3: Plan is about Planning the Responses </a:t>
            </a:r>
            <a:r>
              <a:rPr lang="en-GB" b="1" dirty="0" smtClean="0"/>
              <a:t> </a:t>
            </a:r>
            <a:endParaRPr lang="en-GB" dirty="0"/>
          </a:p>
          <a:p>
            <a:r>
              <a:rPr lang="en-GB" b="1" dirty="0"/>
              <a:t>Plan the Responses to Threats </a:t>
            </a:r>
            <a:endParaRPr lang="en-GB" dirty="0"/>
          </a:p>
          <a:p>
            <a:r>
              <a:rPr lang="en-GB" b="1" dirty="0"/>
              <a:t>Plan the Responses to opportunities </a:t>
            </a:r>
            <a:endParaRPr lang="en-GB" dirty="0"/>
          </a:p>
          <a:p>
            <a:r>
              <a:rPr lang="en-GB" b="1" dirty="0"/>
              <a:t>Step 4: Implement the Responses </a:t>
            </a:r>
            <a:endParaRPr lang="en-GB" dirty="0"/>
          </a:p>
          <a:p>
            <a:r>
              <a:rPr lang="en-GB" b="1" dirty="0"/>
              <a:t>Step 5: Communicate </a:t>
            </a:r>
            <a:endParaRPr lang="en-US" dirty="0" smtClean="0"/>
          </a:p>
        </p:txBody>
      </p:sp>
    </p:spTree>
    <p:extLst>
      <p:ext uri="{BB962C8B-B14F-4D97-AF65-F5344CB8AC3E}">
        <p14:creationId xmlns:p14="http://schemas.microsoft.com/office/powerpoint/2010/main" val="542181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smtClean="0"/>
              <a:t>PRINCE2 – Risk </a:t>
            </a:r>
            <a:r>
              <a:rPr lang="en-US" dirty="0" err="1" smtClean="0"/>
              <a:t>cont</a:t>
            </a:r>
            <a:r>
              <a:rPr lang="en-US" dirty="0" smtClean="0"/>
              <a:t>…</a:t>
            </a:r>
          </a:p>
        </p:txBody>
      </p:sp>
      <p:sp>
        <p:nvSpPr>
          <p:cNvPr id="18435" name="Content Placeholder 2"/>
          <p:cNvSpPr>
            <a:spLocks noGrp="1"/>
          </p:cNvSpPr>
          <p:nvPr>
            <p:ph idx="1"/>
          </p:nvPr>
        </p:nvSpPr>
        <p:spPr/>
        <p:txBody>
          <a:bodyPr>
            <a:normAutofit/>
          </a:bodyPr>
          <a:lstStyle/>
          <a:p>
            <a:endParaRPr lang="en-GB" dirty="0"/>
          </a:p>
          <a:p>
            <a:r>
              <a:rPr lang="en-GB" b="1" dirty="0"/>
              <a:t>What is a Risk Budget? </a:t>
            </a:r>
            <a:endParaRPr lang="en-GB" dirty="0"/>
          </a:p>
          <a:p>
            <a:r>
              <a:rPr lang="en-GB" b="1" dirty="0"/>
              <a:t>Risk Roles and </a:t>
            </a:r>
            <a:r>
              <a:rPr lang="en-GB" b="1" dirty="0" smtClean="0"/>
              <a:t>Responsibilities</a:t>
            </a:r>
          </a:p>
          <a:p>
            <a:pPr marL="457200" lvl="3" indent="0">
              <a:buNone/>
            </a:pPr>
            <a:r>
              <a:rPr lang="en-GB" b="1" dirty="0" smtClean="0"/>
              <a:t>Corporate </a:t>
            </a:r>
            <a:r>
              <a:rPr lang="en-GB" b="1" dirty="0"/>
              <a:t>or Program Management , Senior User , Executive , Senior Supplier, Project Manager, Team Manager , Project Support </a:t>
            </a:r>
            <a:r>
              <a:rPr lang="en-GB" b="1" dirty="0" smtClean="0"/>
              <a:t> </a:t>
            </a:r>
            <a:endParaRPr lang="en-GB" dirty="0"/>
          </a:p>
          <a:p>
            <a:r>
              <a:rPr lang="en-GB" b="1" dirty="0"/>
              <a:t>Risk Summary </a:t>
            </a:r>
            <a:endParaRPr lang="en-US" dirty="0" smtClean="0"/>
          </a:p>
        </p:txBody>
      </p:sp>
    </p:spTree>
    <p:extLst>
      <p:ext uri="{BB962C8B-B14F-4D97-AF65-F5344CB8AC3E}">
        <p14:creationId xmlns:p14="http://schemas.microsoft.com/office/powerpoint/2010/main" val="1993260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dirty="0" smtClean="0"/>
              <a:t>PRINCE2 – Change</a:t>
            </a:r>
          </a:p>
        </p:txBody>
      </p:sp>
      <p:sp>
        <p:nvSpPr>
          <p:cNvPr id="37891" name="Content Placeholder 2"/>
          <p:cNvSpPr>
            <a:spLocks noGrp="1"/>
          </p:cNvSpPr>
          <p:nvPr>
            <p:ph idx="1"/>
          </p:nvPr>
        </p:nvSpPr>
        <p:spPr/>
        <p:txBody>
          <a:bodyPr/>
          <a:lstStyle/>
          <a:p>
            <a:pPr eaLnBrk="1" hangingPunct="1">
              <a:buFont typeface="Arial" charset="0"/>
              <a:buNone/>
            </a:pPr>
            <a:r>
              <a:rPr lang="en-US" dirty="0" smtClean="0">
                <a:solidFill>
                  <a:srgbClr val="C00000"/>
                </a:solidFill>
              </a:rPr>
              <a:t>Everything changes! </a:t>
            </a:r>
            <a:r>
              <a:rPr lang="en-US" dirty="0" smtClean="0"/>
              <a:t>Yes, even our well controlled and expertly planned Project products and their requirements!</a:t>
            </a:r>
          </a:p>
          <a:p>
            <a:pPr eaLnBrk="1" hangingPunct="1">
              <a:buFont typeface="Arial" charset="0"/>
              <a:buNone/>
            </a:pPr>
            <a:r>
              <a:rPr lang="en-GB" dirty="0" smtClean="0"/>
              <a:t>PRINCE2’s focus on Change Control centres on any changes to products (i.e. the primary deliverable component of a stage).</a:t>
            </a:r>
          </a:p>
          <a:p>
            <a:pPr eaLnBrk="1" hangingPunct="1">
              <a:buFont typeface="Arial" charset="0"/>
              <a:buNone/>
            </a:pPr>
            <a:endParaRPr lang="en-US" dirty="0" smtClean="0"/>
          </a:p>
          <a:p>
            <a:pPr eaLnBrk="1" hangingPunct="1"/>
            <a:endParaRPr lang="en-US" dirty="0" smtClean="0"/>
          </a:p>
        </p:txBody>
      </p:sp>
    </p:spTree>
    <p:extLst>
      <p:ext uri="{BB962C8B-B14F-4D97-AF65-F5344CB8AC3E}">
        <p14:creationId xmlns:p14="http://schemas.microsoft.com/office/powerpoint/2010/main" val="105213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normAutofit fontScale="90000"/>
          </a:bodyPr>
          <a:lstStyle/>
          <a:p>
            <a:pPr eaLnBrk="1" hangingPunct="1"/>
            <a:r>
              <a:rPr lang="en-US" smtClean="0"/>
              <a:t>PRINCE2 - </a:t>
            </a:r>
            <a:r>
              <a:rPr lang="en-US" smtClean="0">
                <a:solidFill>
                  <a:srgbClr val="C00000"/>
                </a:solidFill>
              </a:rPr>
              <a:t>PR</a:t>
            </a:r>
            <a:r>
              <a:rPr lang="en-US" smtClean="0"/>
              <a:t>ojects </a:t>
            </a:r>
            <a:r>
              <a:rPr lang="en-US" smtClean="0">
                <a:solidFill>
                  <a:srgbClr val="C00000"/>
                </a:solidFill>
              </a:rPr>
              <a:t>IN C</a:t>
            </a:r>
            <a:r>
              <a:rPr lang="en-US" smtClean="0"/>
              <a:t>ontrolled </a:t>
            </a:r>
            <a:r>
              <a:rPr lang="en-US" smtClean="0">
                <a:solidFill>
                  <a:srgbClr val="C00000"/>
                </a:solidFill>
              </a:rPr>
              <a:t>E</a:t>
            </a:r>
            <a:r>
              <a:rPr lang="en-US" smtClean="0"/>
              <a:t>nvironments</a:t>
            </a:r>
          </a:p>
        </p:txBody>
      </p:sp>
      <p:sp>
        <p:nvSpPr>
          <p:cNvPr id="7172" name="Content Placeholder 2"/>
          <p:cNvSpPr>
            <a:spLocks noGrp="1"/>
          </p:cNvSpPr>
          <p:nvPr>
            <p:ph idx="1"/>
          </p:nvPr>
        </p:nvSpPr>
        <p:spPr/>
        <p:txBody>
          <a:bodyPr>
            <a:normAutofit fontScale="92500"/>
          </a:bodyPr>
          <a:lstStyle/>
          <a:p>
            <a:pPr eaLnBrk="1" hangingPunct="1">
              <a:buFont typeface="Arial" charset="0"/>
              <a:buNone/>
            </a:pPr>
            <a:r>
              <a:rPr lang="en-US" dirty="0" smtClean="0"/>
              <a:t>Integral to PRINCE2 method is the business case. </a:t>
            </a:r>
          </a:p>
          <a:p>
            <a:pPr eaLnBrk="1" hangingPunct="1">
              <a:buFont typeface="Arial" charset="0"/>
              <a:buNone/>
            </a:pPr>
            <a:endParaRPr lang="en-US" sz="500" dirty="0" smtClean="0"/>
          </a:p>
          <a:p>
            <a:pPr eaLnBrk="1" hangingPunct="1">
              <a:buFont typeface="Arial" charset="0"/>
              <a:buNone/>
            </a:pPr>
            <a:r>
              <a:rPr lang="en-US" dirty="0" smtClean="0"/>
              <a:t>The business case describes the organization’s justification, commitment and rationale for the project's itself. The business case has to be reviewed on a regular basis to ensure the business objectives are still being met (especially important when these objectives can change over time). </a:t>
            </a:r>
          </a:p>
          <a:p>
            <a:pPr eaLnBrk="1" hangingPunct="1">
              <a:buFont typeface="Arial" charset="0"/>
              <a:buNone/>
            </a:pPr>
            <a:endParaRPr lang="en-US" sz="500" dirty="0" smtClean="0"/>
          </a:p>
          <a:p>
            <a:pPr eaLnBrk="1" hangingPunct="1"/>
            <a:endParaRPr lang="en-US" dirty="0" smtClean="0"/>
          </a:p>
        </p:txBody>
      </p:sp>
    </p:spTree>
    <p:extLst>
      <p:ext uri="{BB962C8B-B14F-4D97-AF65-F5344CB8AC3E}">
        <p14:creationId xmlns:p14="http://schemas.microsoft.com/office/powerpoint/2010/main" val="394981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dirty="0" smtClean="0"/>
              <a:t>PRINCE2 – Change</a:t>
            </a:r>
          </a:p>
        </p:txBody>
      </p:sp>
      <p:sp>
        <p:nvSpPr>
          <p:cNvPr id="5" name="Content Placeholder 5"/>
          <p:cNvSpPr txBox="1">
            <a:spLocks noGrp="1"/>
          </p:cNvSpPr>
          <p:nvPr>
            <p:ph idx="1"/>
          </p:nvPr>
        </p:nvSpPr>
        <p:spPr>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smtClean="0"/>
              <a:t>Introduction to Change Knowledge</a:t>
            </a:r>
          </a:p>
          <a:p>
            <a:r>
              <a:rPr lang="en-GB" b="1" dirty="0" smtClean="0"/>
              <a:t>What happens in the real world?</a:t>
            </a:r>
            <a:endParaRPr lang="en-GB" dirty="0"/>
          </a:p>
          <a:p>
            <a:r>
              <a:rPr lang="en-GB" b="1" dirty="0"/>
              <a:t>Purpose of knowledge in the Change Theme </a:t>
            </a:r>
            <a:endParaRPr lang="en-GB" b="1" dirty="0" smtClean="0"/>
          </a:p>
          <a:p>
            <a:endParaRPr lang="en-GB" b="1" dirty="0"/>
          </a:p>
          <a:p>
            <a:endParaRPr lang="en-GB" dirty="0"/>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4293096"/>
            <a:ext cx="5832648" cy="1080120"/>
          </a:xfrm>
          <a:prstGeom prst="rect">
            <a:avLst/>
          </a:prstGeom>
        </p:spPr>
      </p:pic>
    </p:spTree>
    <p:extLst>
      <p:ext uri="{BB962C8B-B14F-4D97-AF65-F5344CB8AC3E}">
        <p14:creationId xmlns:p14="http://schemas.microsoft.com/office/powerpoint/2010/main" val="907361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dirty="0" smtClean="0"/>
              <a:t>PRINCE2 – Change</a:t>
            </a:r>
          </a:p>
        </p:txBody>
      </p:sp>
      <p:sp>
        <p:nvSpPr>
          <p:cNvPr id="37891" name="Content Placeholder 2"/>
          <p:cNvSpPr>
            <a:spLocks noGrp="1"/>
          </p:cNvSpPr>
          <p:nvPr>
            <p:ph idx="1"/>
          </p:nvPr>
        </p:nvSpPr>
        <p:spPr/>
        <p:txBody>
          <a:bodyPr/>
          <a:lstStyle/>
          <a:p>
            <a:r>
              <a:rPr lang="en-GB" b="1" dirty="0" smtClean="0"/>
              <a:t>Change Lingo </a:t>
            </a:r>
            <a:endParaRPr lang="en-GB" dirty="0"/>
          </a:p>
          <a:p>
            <a:r>
              <a:rPr lang="en-GB" b="1" dirty="0"/>
              <a:t>Configuration Management: </a:t>
            </a:r>
            <a:endParaRPr lang="en-GB" dirty="0"/>
          </a:p>
          <a:p>
            <a:pPr marL="0" indent="0">
              <a:buNone/>
            </a:pPr>
            <a:r>
              <a:rPr lang="en-GB" dirty="0"/>
              <a:t>Configuration Management is the technical and administrative activity concerned with the creation, maintenance and controlled change of the configuration of a product. </a:t>
            </a:r>
          </a:p>
          <a:p>
            <a:r>
              <a:rPr lang="en-GB" b="1" dirty="0"/>
              <a:t>The PRINCE2 Approach to Change </a:t>
            </a:r>
            <a:endParaRPr lang="en-GB" dirty="0"/>
          </a:p>
        </p:txBody>
      </p:sp>
    </p:spTree>
    <p:extLst>
      <p:ext uri="{BB962C8B-B14F-4D97-AF65-F5344CB8AC3E}">
        <p14:creationId xmlns:p14="http://schemas.microsoft.com/office/powerpoint/2010/main" val="907361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dirty="0" smtClean="0"/>
              <a:t>PRINCE2 – Change </a:t>
            </a:r>
            <a:r>
              <a:rPr lang="en-US" dirty="0" err="1" smtClean="0"/>
              <a:t>cont</a:t>
            </a:r>
            <a:r>
              <a:rPr lang="en-US" dirty="0" smtClean="0"/>
              <a:t>…</a:t>
            </a:r>
          </a:p>
        </p:txBody>
      </p:sp>
      <p:sp>
        <p:nvSpPr>
          <p:cNvPr id="38915" name="Content Placeholder 2"/>
          <p:cNvSpPr>
            <a:spLocks noGrp="1"/>
          </p:cNvSpPr>
          <p:nvPr>
            <p:ph idx="1"/>
          </p:nvPr>
        </p:nvSpPr>
        <p:spPr/>
        <p:txBody>
          <a:bodyPr>
            <a:normAutofit/>
          </a:bodyPr>
          <a:lstStyle/>
          <a:p>
            <a:r>
              <a:rPr lang="en-GB" b="1" dirty="0" smtClean="0"/>
              <a:t>Configuration </a:t>
            </a:r>
            <a:r>
              <a:rPr lang="en-GB" b="1" dirty="0"/>
              <a:t>Management </a:t>
            </a:r>
            <a:r>
              <a:rPr lang="en-GB" b="1" dirty="0" smtClean="0"/>
              <a:t>Strategy</a:t>
            </a:r>
            <a:endParaRPr lang="en-GB" dirty="0"/>
          </a:p>
          <a:p>
            <a:r>
              <a:rPr lang="en-GB" b="1" dirty="0"/>
              <a:t>How to prioritize issues &amp; track </a:t>
            </a:r>
            <a:r>
              <a:rPr lang="en-GB" b="1" dirty="0" smtClean="0"/>
              <a:t>severity</a:t>
            </a:r>
            <a:endParaRPr lang="en-GB" dirty="0"/>
          </a:p>
          <a:p>
            <a:r>
              <a:rPr lang="en-GB" b="1" dirty="0"/>
              <a:t>Change Authority and Change Budget </a:t>
            </a:r>
            <a:r>
              <a:rPr lang="en-GB" b="1" dirty="0" smtClean="0"/>
              <a:t> </a:t>
            </a:r>
            <a:endParaRPr lang="en-GB" dirty="0"/>
          </a:p>
          <a:p>
            <a:r>
              <a:rPr lang="en-GB" b="1" dirty="0"/>
              <a:t>Management Products used by the Change Theme </a:t>
            </a:r>
            <a:endParaRPr lang="en-GB" dirty="0"/>
          </a:p>
          <a:p>
            <a:r>
              <a:rPr lang="en-GB" b="1" dirty="0"/>
              <a:t>The Configuration Management Procedure </a:t>
            </a:r>
            <a:endParaRPr lang="en-US" dirty="0" smtClean="0"/>
          </a:p>
        </p:txBody>
      </p:sp>
    </p:spTree>
    <p:extLst>
      <p:ext uri="{BB962C8B-B14F-4D97-AF65-F5344CB8AC3E}">
        <p14:creationId xmlns:p14="http://schemas.microsoft.com/office/powerpoint/2010/main" val="3582046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dirty="0" smtClean="0"/>
              <a:t>PRINCE2 – Change </a:t>
            </a:r>
            <a:r>
              <a:rPr lang="en-US" dirty="0" err="1" smtClean="0"/>
              <a:t>cont</a:t>
            </a:r>
            <a:r>
              <a:rPr lang="en-US" dirty="0" smtClean="0"/>
              <a:t>…</a:t>
            </a:r>
          </a:p>
        </p:txBody>
      </p:sp>
      <p:sp>
        <p:nvSpPr>
          <p:cNvPr id="39939" name="Content Placeholder 2"/>
          <p:cNvSpPr>
            <a:spLocks noGrp="1"/>
          </p:cNvSpPr>
          <p:nvPr>
            <p:ph idx="1"/>
          </p:nvPr>
        </p:nvSpPr>
        <p:spPr/>
        <p:txBody>
          <a:bodyPr>
            <a:normAutofit/>
          </a:bodyPr>
          <a:lstStyle/>
          <a:p>
            <a:r>
              <a:rPr lang="en-GB" b="1" dirty="0" smtClean="0"/>
              <a:t>Issue </a:t>
            </a:r>
            <a:r>
              <a:rPr lang="en-GB" b="1" dirty="0"/>
              <a:t>and Change Control Procedure </a:t>
            </a:r>
            <a:endParaRPr lang="en-GB"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095" y="2348880"/>
            <a:ext cx="6584986" cy="3816424"/>
          </a:xfrm>
          <a:prstGeom prst="rect">
            <a:avLst/>
          </a:prstGeom>
        </p:spPr>
      </p:pic>
    </p:spTree>
    <p:extLst>
      <p:ext uri="{BB962C8B-B14F-4D97-AF65-F5344CB8AC3E}">
        <p14:creationId xmlns:p14="http://schemas.microsoft.com/office/powerpoint/2010/main" val="2921005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dirty="0" smtClean="0"/>
              <a:t>PRINCE2 – Change </a:t>
            </a:r>
            <a:r>
              <a:rPr lang="en-US" dirty="0" err="1" smtClean="0"/>
              <a:t>cont</a:t>
            </a:r>
            <a:r>
              <a:rPr lang="en-US" dirty="0" smtClean="0"/>
              <a:t>…</a:t>
            </a:r>
          </a:p>
        </p:txBody>
      </p:sp>
      <p:sp>
        <p:nvSpPr>
          <p:cNvPr id="39939" name="Content Placeholder 2"/>
          <p:cNvSpPr>
            <a:spLocks noGrp="1"/>
          </p:cNvSpPr>
          <p:nvPr>
            <p:ph idx="1"/>
          </p:nvPr>
        </p:nvSpPr>
        <p:spPr/>
        <p:txBody>
          <a:bodyPr>
            <a:normAutofit/>
          </a:bodyPr>
          <a:lstStyle/>
          <a:p>
            <a:r>
              <a:rPr lang="en-GB" b="1" dirty="0"/>
              <a:t>Capture: Issue and Change Control Procedure </a:t>
            </a:r>
            <a:endParaRPr lang="en-GB" dirty="0"/>
          </a:p>
          <a:p>
            <a:r>
              <a:rPr lang="en-GB" b="1" dirty="0"/>
              <a:t>Examine: Issue and Change Control Procedure</a:t>
            </a:r>
            <a:endParaRPr lang="en-GB" dirty="0"/>
          </a:p>
          <a:p>
            <a:r>
              <a:rPr lang="en-GB" b="1" dirty="0"/>
              <a:t>Propose </a:t>
            </a:r>
          </a:p>
        </p:txBody>
      </p:sp>
    </p:spTree>
    <p:extLst>
      <p:ext uri="{BB962C8B-B14F-4D97-AF65-F5344CB8AC3E}">
        <p14:creationId xmlns:p14="http://schemas.microsoft.com/office/powerpoint/2010/main" val="3218106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dirty="0" smtClean="0"/>
              <a:t>PRINCE2 – Change </a:t>
            </a:r>
            <a:r>
              <a:rPr lang="en-US" dirty="0" err="1" smtClean="0"/>
              <a:t>cont</a:t>
            </a:r>
            <a:r>
              <a:rPr lang="en-US" dirty="0" smtClean="0"/>
              <a:t>…</a:t>
            </a:r>
          </a:p>
        </p:txBody>
      </p:sp>
      <p:sp>
        <p:nvSpPr>
          <p:cNvPr id="39939" name="Content Placeholder 2"/>
          <p:cNvSpPr>
            <a:spLocks noGrp="1"/>
          </p:cNvSpPr>
          <p:nvPr>
            <p:ph idx="1"/>
          </p:nvPr>
        </p:nvSpPr>
        <p:spPr/>
        <p:txBody>
          <a:bodyPr>
            <a:normAutofit/>
          </a:bodyPr>
          <a:lstStyle/>
          <a:p>
            <a:r>
              <a:rPr lang="en-GB" b="1" dirty="0" smtClean="0"/>
              <a:t>Decide</a:t>
            </a:r>
            <a:endParaRPr lang="en-GB" dirty="0" smtClean="0"/>
          </a:p>
          <a:p>
            <a:r>
              <a:rPr lang="en-GB" b="1" dirty="0" smtClean="0"/>
              <a:t>Implement  </a:t>
            </a:r>
            <a:endParaRPr lang="en-GB" dirty="0" smtClean="0"/>
          </a:p>
          <a:p>
            <a:r>
              <a:rPr lang="en-GB" b="1" dirty="0" smtClean="0"/>
              <a:t>Roles and Responsibilities </a:t>
            </a:r>
          </a:p>
          <a:p>
            <a:pPr marL="457200" lvl="4" indent="0">
              <a:buNone/>
            </a:pPr>
            <a:r>
              <a:rPr lang="en-GB" b="1" dirty="0" smtClean="0"/>
              <a:t>Corporate or Program Management , Senior User , </a:t>
            </a:r>
          </a:p>
          <a:p>
            <a:pPr marL="457200" lvl="4" indent="0">
              <a:buNone/>
            </a:pPr>
            <a:r>
              <a:rPr lang="en-GB" b="1" dirty="0" smtClean="0"/>
              <a:t>Executive , Senior Supplier, Project Manager, </a:t>
            </a:r>
          </a:p>
          <a:p>
            <a:pPr marL="457200" lvl="4" indent="0">
              <a:buNone/>
            </a:pPr>
            <a:r>
              <a:rPr lang="en-GB" b="1" dirty="0" smtClean="0"/>
              <a:t>Team Manager , Project Support  </a:t>
            </a:r>
            <a:endParaRPr lang="en-GB" dirty="0" smtClean="0"/>
          </a:p>
          <a:p>
            <a:r>
              <a:rPr lang="en-GB" b="1" dirty="0" smtClean="0"/>
              <a:t>Summary </a:t>
            </a:r>
            <a:endParaRPr lang="en-US" dirty="0" smtClean="0"/>
          </a:p>
        </p:txBody>
      </p:sp>
    </p:spTree>
    <p:extLst>
      <p:ext uri="{BB962C8B-B14F-4D97-AF65-F5344CB8AC3E}">
        <p14:creationId xmlns:p14="http://schemas.microsoft.com/office/powerpoint/2010/main" val="704473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smtClean="0"/>
              <a:t>PRINCE2 – Progress</a:t>
            </a:r>
          </a:p>
        </p:txBody>
      </p:sp>
      <p:sp>
        <p:nvSpPr>
          <p:cNvPr id="27651" name="Content Placeholder 2"/>
          <p:cNvSpPr>
            <a:spLocks noGrp="1"/>
          </p:cNvSpPr>
          <p:nvPr>
            <p:ph idx="1"/>
          </p:nvPr>
        </p:nvSpPr>
        <p:spPr/>
        <p:txBody>
          <a:bodyPr/>
          <a:lstStyle/>
          <a:p>
            <a:pPr eaLnBrk="1" hangingPunct="1">
              <a:buFont typeface="Arial" charset="0"/>
              <a:buNone/>
            </a:pPr>
            <a:r>
              <a:rPr lang="en-US" dirty="0" smtClean="0"/>
              <a:t>Stages are a collection of activities and products whose delivery is managed as a single unit.  Each project is broken into stages.</a:t>
            </a:r>
          </a:p>
          <a:p>
            <a:pPr eaLnBrk="1" hangingPunct="1">
              <a:buFont typeface="Arial" charset="0"/>
              <a:buNone/>
            </a:pPr>
            <a:r>
              <a:rPr lang="en-US" dirty="0" smtClean="0"/>
              <a:t>The final number and size of each stage is dependent on the project.</a:t>
            </a:r>
          </a:p>
          <a:p>
            <a:pPr eaLnBrk="1" hangingPunct="1">
              <a:buFont typeface="Arial" charset="0"/>
              <a:buNone/>
            </a:pPr>
            <a:endParaRPr lang="en-US" dirty="0" smtClean="0"/>
          </a:p>
        </p:txBody>
      </p:sp>
    </p:spTree>
    <p:extLst>
      <p:ext uri="{BB962C8B-B14F-4D97-AF65-F5344CB8AC3E}">
        <p14:creationId xmlns:p14="http://schemas.microsoft.com/office/powerpoint/2010/main" val="2099009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smtClean="0"/>
              <a:t>PRINCE2 – Progress</a:t>
            </a:r>
          </a:p>
        </p:txBody>
      </p:sp>
      <p:sp>
        <p:nvSpPr>
          <p:cNvPr id="27651" name="Content Placeholder 2"/>
          <p:cNvSpPr>
            <a:spLocks noGrp="1"/>
          </p:cNvSpPr>
          <p:nvPr>
            <p:ph idx="1"/>
          </p:nvPr>
        </p:nvSpPr>
        <p:spPr/>
        <p:txBody>
          <a:bodyPr>
            <a:normAutofit fontScale="92500" lnSpcReduction="20000"/>
          </a:bodyPr>
          <a:lstStyle/>
          <a:p>
            <a:r>
              <a:rPr lang="en-US" b="1" dirty="0" smtClean="0"/>
              <a:t>Introducing progress</a:t>
            </a:r>
          </a:p>
          <a:p>
            <a:r>
              <a:rPr lang="en-GB" b="1" dirty="0" smtClean="0"/>
              <a:t>What </a:t>
            </a:r>
            <a:r>
              <a:rPr lang="en-GB" b="1" dirty="0"/>
              <a:t>happens in the real world? </a:t>
            </a:r>
            <a:endParaRPr lang="en-GB" b="1" dirty="0" smtClean="0"/>
          </a:p>
          <a:p>
            <a:r>
              <a:rPr lang="en-US" b="1" dirty="0" smtClean="0"/>
              <a:t>Purposes</a:t>
            </a:r>
          </a:p>
          <a:p>
            <a:endParaRPr lang="en-US" b="1" dirty="0"/>
          </a:p>
          <a:p>
            <a:endParaRPr lang="en-US" b="1" dirty="0" smtClean="0"/>
          </a:p>
          <a:p>
            <a:endParaRPr lang="en-US" b="1" dirty="0"/>
          </a:p>
          <a:p>
            <a:endParaRPr lang="en-US" b="1" dirty="0" smtClean="0"/>
          </a:p>
          <a:p>
            <a:endParaRPr lang="en-GB" dirty="0"/>
          </a:p>
          <a:p>
            <a:r>
              <a:rPr lang="en-GB" b="1" dirty="0"/>
              <a:t>Purpose of the information in the Progress Theme</a:t>
            </a:r>
            <a:endParaRPr lang="en-US" b="1"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3429000"/>
            <a:ext cx="6120680" cy="1835782"/>
          </a:xfrm>
          <a:prstGeom prst="rect">
            <a:avLst/>
          </a:prstGeom>
        </p:spPr>
      </p:pic>
    </p:spTree>
    <p:extLst>
      <p:ext uri="{BB962C8B-B14F-4D97-AF65-F5344CB8AC3E}">
        <p14:creationId xmlns:p14="http://schemas.microsoft.com/office/powerpoint/2010/main" val="236141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smtClean="0"/>
              <a:t>PRINCE2 – Progress</a:t>
            </a:r>
          </a:p>
        </p:txBody>
      </p:sp>
      <p:sp>
        <p:nvSpPr>
          <p:cNvPr id="27651" name="Content Placeholder 2"/>
          <p:cNvSpPr>
            <a:spLocks noGrp="1"/>
          </p:cNvSpPr>
          <p:nvPr>
            <p:ph idx="1"/>
          </p:nvPr>
        </p:nvSpPr>
        <p:spPr/>
        <p:txBody>
          <a:bodyPr/>
          <a:lstStyle/>
          <a:p>
            <a:r>
              <a:rPr lang="en-GB" b="1" dirty="0" smtClean="0"/>
              <a:t>Progress</a:t>
            </a:r>
            <a:r>
              <a:rPr lang="en-GB" b="1" dirty="0"/>
              <a:t>, Progress Controls, Exceptions and </a:t>
            </a:r>
            <a:r>
              <a:rPr lang="en-GB" b="1" dirty="0" smtClean="0"/>
              <a:t>Tolerances</a:t>
            </a:r>
          </a:p>
          <a:p>
            <a:r>
              <a:rPr lang="en-GB" b="1" dirty="0" smtClean="0"/>
              <a:t>When </a:t>
            </a:r>
            <a:r>
              <a:rPr lang="en-GB" b="1" dirty="0"/>
              <a:t>are the Six Tolerances set?</a:t>
            </a:r>
            <a:endParaRPr lang="en-US"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3645024"/>
            <a:ext cx="4429744" cy="2419688"/>
          </a:xfrm>
          <a:prstGeom prst="rect">
            <a:avLst/>
          </a:prstGeom>
        </p:spPr>
      </p:pic>
    </p:spTree>
    <p:extLst>
      <p:ext uri="{BB962C8B-B14F-4D97-AF65-F5344CB8AC3E}">
        <p14:creationId xmlns:p14="http://schemas.microsoft.com/office/powerpoint/2010/main" val="236141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smtClean="0"/>
              <a:t>PRINCE2 – Progress </a:t>
            </a:r>
            <a:r>
              <a:rPr lang="en-US" dirty="0" err="1" smtClean="0"/>
              <a:t>cont</a:t>
            </a:r>
            <a:r>
              <a:rPr lang="en-US" dirty="0" smtClean="0"/>
              <a:t>…</a:t>
            </a:r>
          </a:p>
        </p:txBody>
      </p:sp>
      <p:sp>
        <p:nvSpPr>
          <p:cNvPr id="28675" name="Content Placeholder 2"/>
          <p:cNvSpPr>
            <a:spLocks noGrp="1"/>
          </p:cNvSpPr>
          <p:nvPr>
            <p:ph idx="1"/>
          </p:nvPr>
        </p:nvSpPr>
        <p:spPr/>
        <p:txBody>
          <a:bodyPr>
            <a:normAutofit lnSpcReduction="10000"/>
          </a:bodyPr>
          <a:lstStyle/>
          <a:p>
            <a:r>
              <a:rPr lang="en-GB" b="1" dirty="0" smtClean="0"/>
              <a:t>What </a:t>
            </a:r>
            <a:r>
              <a:rPr lang="en-GB" b="1" dirty="0"/>
              <a:t>is the PRINCE2 Approach to Progress</a:t>
            </a:r>
            <a:r>
              <a:rPr lang="en-GB" b="1" dirty="0" smtClean="0"/>
              <a:t>?</a:t>
            </a:r>
          </a:p>
          <a:p>
            <a:endParaRPr lang="en-GB" b="1" dirty="0" smtClean="0"/>
          </a:p>
          <a:p>
            <a:endParaRPr lang="en-GB" b="1" dirty="0"/>
          </a:p>
          <a:p>
            <a:endParaRPr lang="en-GB" b="1" dirty="0" smtClean="0"/>
          </a:p>
          <a:p>
            <a:endParaRPr lang="en-GB" b="1" dirty="0"/>
          </a:p>
          <a:p>
            <a:pPr marL="0" indent="0">
              <a:buNone/>
            </a:pPr>
            <a:endParaRPr lang="en-GB" b="1" dirty="0" smtClean="0"/>
          </a:p>
          <a:p>
            <a:r>
              <a:rPr lang="en-GB" b="1" dirty="0" smtClean="0"/>
              <a:t>What </a:t>
            </a:r>
            <a:r>
              <a:rPr lang="en-GB" b="1" dirty="0"/>
              <a:t>are the 3 </a:t>
            </a:r>
            <a:r>
              <a:rPr lang="en-GB" b="1" dirty="0" smtClean="0"/>
              <a:t>Project </a:t>
            </a:r>
            <a:r>
              <a:rPr lang="en-GB" b="1" dirty="0"/>
              <a:t>Board Controls?</a:t>
            </a:r>
            <a:endParaRPr lang="en-US"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2204865"/>
            <a:ext cx="2781688" cy="3024336"/>
          </a:xfrm>
          <a:prstGeom prst="rect">
            <a:avLst/>
          </a:prstGeom>
        </p:spPr>
      </p:pic>
    </p:spTree>
    <p:extLst>
      <p:ext uri="{BB962C8B-B14F-4D97-AF65-F5344CB8AC3E}">
        <p14:creationId xmlns:p14="http://schemas.microsoft.com/office/powerpoint/2010/main" val="2192631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fontScale="90000"/>
          </a:bodyPr>
          <a:lstStyle/>
          <a:p>
            <a:pPr eaLnBrk="1" hangingPunct="1"/>
            <a:r>
              <a:rPr lang="en-US" smtClean="0"/>
              <a:t>PRINCE2 - </a:t>
            </a:r>
            <a:r>
              <a:rPr lang="en-US" smtClean="0">
                <a:solidFill>
                  <a:srgbClr val="C00000"/>
                </a:solidFill>
              </a:rPr>
              <a:t>PR</a:t>
            </a:r>
            <a:r>
              <a:rPr lang="en-US" smtClean="0"/>
              <a:t>ojects </a:t>
            </a:r>
            <a:r>
              <a:rPr lang="en-US" smtClean="0">
                <a:solidFill>
                  <a:srgbClr val="C00000"/>
                </a:solidFill>
              </a:rPr>
              <a:t>IN C</a:t>
            </a:r>
            <a:r>
              <a:rPr lang="en-US" smtClean="0"/>
              <a:t>ontrolled </a:t>
            </a:r>
            <a:r>
              <a:rPr lang="en-US" smtClean="0">
                <a:solidFill>
                  <a:srgbClr val="C00000"/>
                </a:solidFill>
              </a:rPr>
              <a:t>E</a:t>
            </a:r>
            <a:r>
              <a:rPr lang="en-US" smtClean="0"/>
              <a:t>nvironments</a:t>
            </a:r>
          </a:p>
        </p:txBody>
      </p:sp>
      <p:sp>
        <p:nvSpPr>
          <p:cNvPr id="8195" name="Content Placeholder 2"/>
          <p:cNvSpPr>
            <a:spLocks noGrp="1"/>
          </p:cNvSpPr>
          <p:nvPr>
            <p:ph idx="1"/>
          </p:nvPr>
        </p:nvSpPr>
        <p:spPr/>
        <p:txBody>
          <a:bodyPr/>
          <a:lstStyle/>
          <a:p>
            <a:pPr eaLnBrk="1" hangingPunct="1">
              <a:buFont typeface="Arial" charset="0"/>
              <a:buNone/>
            </a:pPr>
            <a:r>
              <a:rPr lang="en-US" dirty="0" smtClean="0"/>
              <a:t>The method (like the ITIL Framework for IT process management of infrastructure environments) provides a common language across all parties (including external third parties). </a:t>
            </a:r>
          </a:p>
          <a:p>
            <a:pPr eaLnBrk="1" hangingPunct="1">
              <a:buFont typeface="Arial" charset="0"/>
              <a:buNone/>
            </a:pPr>
            <a:r>
              <a:rPr lang="en-US" dirty="0" smtClean="0"/>
              <a:t>PRINCE2 can be used for a wide variety of projects.</a:t>
            </a:r>
          </a:p>
          <a:p>
            <a:pPr eaLnBrk="1" hangingPunct="1"/>
            <a:endParaRPr lang="en-US" dirty="0" smtClean="0"/>
          </a:p>
        </p:txBody>
      </p:sp>
    </p:spTree>
    <p:extLst>
      <p:ext uri="{BB962C8B-B14F-4D97-AF65-F5344CB8AC3E}">
        <p14:creationId xmlns:p14="http://schemas.microsoft.com/office/powerpoint/2010/main" val="1510810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t>PRINCE2 – Progress </a:t>
            </a:r>
            <a:r>
              <a:rPr lang="en-US" dirty="0" err="1" smtClean="0"/>
              <a:t>cont</a:t>
            </a:r>
            <a:r>
              <a:rPr lang="en-US" dirty="0" smtClean="0"/>
              <a:t>…</a:t>
            </a:r>
          </a:p>
        </p:txBody>
      </p:sp>
      <p:pic>
        <p:nvPicPr>
          <p:cNvPr id="29700" name="Picture 4" descr="M:\Graphic Images\Yellow Men\workflow_process_interfaces_.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5923" y="5189538"/>
            <a:ext cx="2053004"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Content Placeholder 2"/>
          <p:cNvSpPr>
            <a:spLocks noGrp="1"/>
          </p:cNvSpPr>
          <p:nvPr>
            <p:ph idx="1"/>
          </p:nvPr>
        </p:nvSpPr>
        <p:spPr/>
        <p:txBody>
          <a:bodyPr>
            <a:normAutofit/>
          </a:bodyPr>
          <a:lstStyle/>
          <a:p>
            <a:r>
              <a:rPr lang="en-GB" b="1" dirty="0" smtClean="0"/>
              <a:t>Use </a:t>
            </a:r>
            <a:r>
              <a:rPr lang="en-GB" b="1" dirty="0"/>
              <a:t>of Management Stages for </a:t>
            </a:r>
            <a:r>
              <a:rPr lang="en-GB" b="1" dirty="0" smtClean="0"/>
              <a:t>Control</a:t>
            </a:r>
            <a:endParaRPr lang="en-GB" dirty="0"/>
          </a:p>
          <a:p>
            <a:r>
              <a:rPr lang="en-GB" b="1" dirty="0"/>
              <a:t>What are Technical Stages</a:t>
            </a:r>
            <a:r>
              <a:rPr lang="en-GB" b="1" dirty="0" smtClean="0"/>
              <a:t>?</a:t>
            </a:r>
            <a:endParaRPr lang="en-GB" dirty="0"/>
          </a:p>
          <a:p>
            <a:r>
              <a:rPr lang="en-GB" b="1" dirty="0"/>
              <a:t>Event-Driven and Time-Driven </a:t>
            </a:r>
            <a:r>
              <a:rPr lang="en-GB" b="1" dirty="0" smtClean="0"/>
              <a:t>Controls</a:t>
            </a:r>
            <a:endParaRPr lang="en-GB" dirty="0"/>
          </a:p>
          <a:p>
            <a:r>
              <a:rPr lang="en-GB" b="1" dirty="0"/>
              <a:t>How does the Project Manager review progress?</a:t>
            </a:r>
            <a:endParaRPr lang="en-US" dirty="0" smtClean="0"/>
          </a:p>
        </p:txBody>
      </p:sp>
    </p:spTree>
    <p:extLst>
      <p:ext uri="{BB962C8B-B14F-4D97-AF65-F5344CB8AC3E}">
        <p14:creationId xmlns:p14="http://schemas.microsoft.com/office/powerpoint/2010/main" val="1783365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PRINCE2 – Progress </a:t>
            </a:r>
            <a:r>
              <a:rPr lang="en-US" dirty="0" err="1"/>
              <a:t>cont</a:t>
            </a:r>
            <a:r>
              <a:rPr lang="en-US" dirty="0"/>
              <a:t>…</a:t>
            </a:r>
            <a:endParaRPr lang="en-GB" dirty="0"/>
          </a:p>
        </p:txBody>
      </p:sp>
      <p:sp>
        <p:nvSpPr>
          <p:cNvPr id="3" name="Content Placeholder 2"/>
          <p:cNvSpPr>
            <a:spLocks noGrp="1"/>
          </p:cNvSpPr>
          <p:nvPr>
            <p:ph idx="1"/>
          </p:nvPr>
        </p:nvSpPr>
        <p:spPr/>
        <p:txBody>
          <a:bodyPr>
            <a:normAutofit/>
          </a:bodyPr>
          <a:lstStyle/>
          <a:p>
            <a:r>
              <a:rPr lang="en-GB" b="1" dirty="0" smtClean="0"/>
              <a:t>Capturing </a:t>
            </a:r>
            <a:r>
              <a:rPr lang="en-GB" b="1" dirty="0"/>
              <a:t>and reporting </a:t>
            </a:r>
            <a:r>
              <a:rPr lang="en-GB" b="1" dirty="0" smtClean="0"/>
              <a:t>lessons</a:t>
            </a:r>
          </a:p>
          <a:p>
            <a:r>
              <a:rPr lang="en-GB" b="1" dirty="0" smtClean="0"/>
              <a:t>Reports </a:t>
            </a:r>
            <a:r>
              <a:rPr lang="en-GB" b="1" dirty="0"/>
              <a:t>used to Report Progress </a:t>
            </a:r>
            <a:endParaRPr lang="en-GB" dirty="0"/>
          </a:p>
          <a:p>
            <a:r>
              <a:rPr lang="en-GB" b="1" dirty="0"/>
              <a:t>What is Raising Exceptions? </a:t>
            </a:r>
            <a:endParaRPr lang="en-GB" dirty="0"/>
          </a:p>
          <a:p>
            <a:r>
              <a:rPr lang="en-GB" b="1" dirty="0"/>
              <a:t>Progress </a:t>
            </a:r>
            <a:r>
              <a:rPr lang="en-GB" b="1" dirty="0" smtClean="0"/>
              <a:t>Responsibilities</a:t>
            </a:r>
          </a:p>
          <a:p>
            <a:pPr marL="457200" lvl="4" indent="0">
              <a:buNone/>
            </a:pPr>
            <a:r>
              <a:rPr lang="en-GB" b="1" dirty="0"/>
              <a:t>Corporate or Program Management , Senior User , </a:t>
            </a:r>
          </a:p>
          <a:p>
            <a:pPr marL="457200" lvl="4" indent="0">
              <a:buNone/>
            </a:pPr>
            <a:r>
              <a:rPr lang="en-GB" b="1" dirty="0"/>
              <a:t>Executive , Senior Supplier, Project Manager, </a:t>
            </a:r>
          </a:p>
          <a:p>
            <a:pPr marL="457200" lvl="4" indent="0">
              <a:buNone/>
            </a:pPr>
            <a:r>
              <a:rPr lang="en-GB" b="1" dirty="0"/>
              <a:t>Team Manager , Project Support  </a:t>
            </a:r>
            <a:endParaRPr lang="en-GB" dirty="0"/>
          </a:p>
          <a:p>
            <a:r>
              <a:rPr lang="en-GB" b="1" dirty="0" smtClean="0"/>
              <a:t>Summary </a:t>
            </a:r>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3958192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Autofit/>
          </a:bodyPr>
          <a:lstStyle/>
          <a:p>
            <a:pPr marL="0" indent="0" algn="ctr">
              <a:buNone/>
            </a:pPr>
            <a:r>
              <a:rPr lang="en-GB" sz="8000" dirty="0" smtClean="0"/>
              <a:t>Review </a:t>
            </a:r>
          </a:p>
          <a:p>
            <a:pPr marL="0" indent="0" algn="ctr">
              <a:buNone/>
            </a:pPr>
            <a:r>
              <a:rPr lang="en-GB" sz="8000" dirty="0" smtClean="0"/>
              <a:t>&amp; </a:t>
            </a:r>
          </a:p>
          <a:p>
            <a:pPr marL="0" indent="0" algn="ctr">
              <a:buNone/>
            </a:pPr>
            <a:r>
              <a:rPr lang="en-GB" sz="8000" dirty="0" smtClean="0"/>
              <a:t>QA </a:t>
            </a:r>
            <a:endParaRPr lang="en-GB" sz="8000"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386166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PRINCE2 </a:t>
            </a:r>
            <a:r>
              <a:rPr lang="en-US" dirty="0" smtClean="0"/>
              <a:t>- </a:t>
            </a:r>
            <a:r>
              <a:rPr lang="en-GB" dirty="0" smtClean="0"/>
              <a:t>Process</a:t>
            </a:r>
            <a:endParaRPr lang="en-GB" dirty="0"/>
          </a:p>
        </p:txBody>
      </p:sp>
      <p:sp>
        <p:nvSpPr>
          <p:cNvPr id="3" name="Content Placeholder 2"/>
          <p:cNvSpPr>
            <a:spLocks noGrp="1"/>
          </p:cNvSpPr>
          <p:nvPr>
            <p:ph idx="1"/>
          </p:nvPr>
        </p:nvSpPr>
        <p:spPr/>
        <p:txBody>
          <a:bodyPr>
            <a:normAutofit fontScale="92500" lnSpcReduction="10000"/>
          </a:bodyPr>
          <a:lstStyle/>
          <a:p>
            <a:r>
              <a:rPr lang="en-GB" b="1" dirty="0" smtClean="0"/>
              <a:t>Introduction </a:t>
            </a:r>
            <a:r>
              <a:rPr lang="en-GB" b="1" dirty="0"/>
              <a:t>to Processes </a:t>
            </a:r>
            <a:endParaRPr lang="en-GB" dirty="0"/>
          </a:p>
          <a:p>
            <a:r>
              <a:rPr lang="en-GB" b="1" dirty="0"/>
              <a:t>The PRINCE2 </a:t>
            </a:r>
            <a:r>
              <a:rPr lang="en-GB" b="1" dirty="0" smtClean="0"/>
              <a:t>Processe</a:t>
            </a:r>
            <a:r>
              <a:rPr lang="en-GB" b="1" dirty="0"/>
              <a:t>s</a:t>
            </a:r>
            <a:r>
              <a:rPr lang="en-GB" b="1" dirty="0" smtClean="0"/>
              <a:t>: </a:t>
            </a:r>
            <a:r>
              <a:rPr lang="en-GB" dirty="0" smtClean="0"/>
              <a:t>The </a:t>
            </a:r>
            <a:r>
              <a:rPr lang="en-GB" dirty="0"/>
              <a:t>7 PRINCE2 process are: </a:t>
            </a:r>
          </a:p>
          <a:p>
            <a:pPr lvl="1"/>
            <a:r>
              <a:rPr lang="en-GB" dirty="0" smtClean="0"/>
              <a:t>Starting </a:t>
            </a:r>
            <a:r>
              <a:rPr lang="en-GB" dirty="0"/>
              <a:t>Up a Project </a:t>
            </a:r>
          </a:p>
          <a:p>
            <a:pPr lvl="1"/>
            <a:r>
              <a:rPr lang="en-GB" dirty="0" smtClean="0"/>
              <a:t>Initiating </a:t>
            </a:r>
            <a:r>
              <a:rPr lang="en-GB" dirty="0"/>
              <a:t>a Project </a:t>
            </a:r>
          </a:p>
          <a:p>
            <a:pPr lvl="1"/>
            <a:r>
              <a:rPr lang="en-GB" dirty="0" smtClean="0"/>
              <a:t>Directing </a:t>
            </a:r>
            <a:r>
              <a:rPr lang="en-GB" dirty="0"/>
              <a:t>a Project </a:t>
            </a:r>
          </a:p>
          <a:p>
            <a:pPr lvl="1"/>
            <a:r>
              <a:rPr lang="en-GB" dirty="0" smtClean="0"/>
              <a:t>Controlling </a:t>
            </a:r>
            <a:r>
              <a:rPr lang="en-GB" dirty="0"/>
              <a:t>a Stage </a:t>
            </a:r>
          </a:p>
          <a:p>
            <a:pPr lvl="1"/>
            <a:r>
              <a:rPr lang="en-GB" dirty="0" smtClean="0"/>
              <a:t>Managing </a:t>
            </a:r>
            <a:r>
              <a:rPr lang="en-GB" dirty="0"/>
              <a:t>Product Delivery </a:t>
            </a:r>
          </a:p>
          <a:p>
            <a:pPr lvl="1"/>
            <a:r>
              <a:rPr lang="en-GB" dirty="0" smtClean="0"/>
              <a:t>Managing </a:t>
            </a:r>
            <a:r>
              <a:rPr lang="en-GB" dirty="0"/>
              <a:t>a Stage Boundary </a:t>
            </a:r>
          </a:p>
          <a:p>
            <a:pPr lvl="1"/>
            <a:r>
              <a:rPr lang="en-GB" dirty="0" smtClean="0"/>
              <a:t>Closing </a:t>
            </a:r>
            <a:r>
              <a:rPr lang="en-GB" dirty="0"/>
              <a:t>a Project </a:t>
            </a:r>
            <a:r>
              <a:rPr lang="en-GB" b="1" dirty="0" smtClean="0"/>
              <a:t> </a:t>
            </a:r>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1542629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dirty="0" smtClean="0"/>
              <a:t>PRINCE2 – </a:t>
            </a:r>
            <a:r>
              <a:rPr lang="en-US" dirty="0" smtClean="0">
                <a:solidFill>
                  <a:srgbClr val="C00000"/>
                </a:solidFill>
              </a:rPr>
              <a:t>Processes!</a:t>
            </a:r>
            <a:endParaRPr lang="en-US" dirty="0" smtClean="0"/>
          </a:p>
        </p:txBody>
      </p:sp>
      <p:sp>
        <p:nvSpPr>
          <p:cNvPr id="2" name="Content Placeholder 1"/>
          <p:cNvSpPr>
            <a:spLocks noGrp="1"/>
          </p:cNvSpPr>
          <p:nvPr>
            <p:ph idx="1"/>
          </p:nvPr>
        </p:nvSpPr>
        <p:spPr/>
        <p:txBody>
          <a:bodyPr/>
          <a:lstStyle/>
          <a:p>
            <a:r>
              <a:rPr lang="en-GB" b="1" dirty="0" smtClean="0"/>
              <a:t>Pre-Project</a:t>
            </a:r>
            <a:endParaRPr lang="en-GB" dirty="0"/>
          </a:p>
          <a:p>
            <a:r>
              <a:rPr lang="en-GB" b="1" dirty="0"/>
              <a:t>Initiation </a:t>
            </a:r>
            <a:r>
              <a:rPr lang="en-GB" b="1" dirty="0" smtClean="0"/>
              <a:t>Stage</a:t>
            </a:r>
            <a:endParaRPr lang="en-GB" dirty="0"/>
          </a:p>
          <a:p>
            <a:r>
              <a:rPr lang="en-GB" b="1" dirty="0"/>
              <a:t>Next Stage or Stages after the Initiation Stage</a:t>
            </a:r>
            <a:endParaRPr lang="en-GB"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3356992"/>
            <a:ext cx="5611008" cy="3255205"/>
          </a:xfrm>
          <a:prstGeom prst="rect">
            <a:avLst/>
          </a:prstGeom>
        </p:spPr>
      </p:pic>
    </p:spTree>
    <p:extLst>
      <p:ext uri="{BB962C8B-B14F-4D97-AF65-F5344CB8AC3E}">
        <p14:creationId xmlns:p14="http://schemas.microsoft.com/office/powerpoint/2010/main" val="2577845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b="1" dirty="0" smtClean="0"/>
              <a:t>The </a:t>
            </a:r>
            <a:r>
              <a:rPr lang="en-GB" b="1" dirty="0"/>
              <a:t>PRINCE2 Process Model Introduction</a:t>
            </a:r>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719" y="2276872"/>
            <a:ext cx="6884713" cy="4229691"/>
          </a:xfrm>
          <a:prstGeom prst="rect">
            <a:avLst/>
          </a:prstGeom>
        </p:spPr>
      </p:pic>
    </p:spTree>
    <p:extLst>
      <p:ext uri="{BB962C8B-B14F-4D97-AF65-F5344CB8AC3E}">
        <p14:creationId xmlns:p14="http://schemas.microsoft.com/office/powerpoint/2010/main" val="39183752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smtClean="0"/>
              <a:t>PRINCE2 – </a:t>
            </a:r>
            <a:r>
              <a:rPr lang="en-US" smtClean="0">
                <a:solidFill>
                  <a:srgbClr val="C00000"/>
                </a:solidFill>
              </a:rPr>
              <a:t>Processes!</a:t>
            </a:r>
            <a:endParaRPr lang="en-US" smtClean="0"/>
          </a:p>
        </p:txBody>
      </p:sp>
      <p:sp>
        <p:nvSpPr>
          <p:cNvPr id="41987" name="Content Placeholder 2"/>
          <p:cNvSpPr>
            <a:spLocks noGrp="1"/>
          </p:cNvSpPr>
          <p:nvPr>
            <p:ph idx="1"/>
          </p:nvPr>
        </p:nvSpPr>
        <p:spPr/>
        <p:txBody>
          <a:bodyPr>
            <a:normAutofit fontScale="92500" lnSpcReduction="20000"/>
          </a:bodyPr>
          <a:lstStyle/>
          <a:p>
            <a:r>
              <a:rPr lang="en-US" dirty="0" smtClean="0"/>
              <a:t>This next sections will look at the seven defined processes that comprise the PRINCE2 Framework.</a:t>
            </a:r>
          </a:p>
          <a:p>
            <a:pPr eaLnBrk="1" hangingPunct="1">
              <a:buFont typeface="Arial" charset="0"/>
              <a:buNone/>
            </a:pPr>
            <a:endParaRPr lang="en-US" sz="500" dirty="0" smtClean="0"/>
          </a:p>
          <a:p>
            <a:pPr eaLnBrk="1" hangingPunct="1"/>
            <a:r>
              <a:rPr lang="en-US" dirty="0" smtClean="0"/>
              <a:t>Some processes are labeled as “start up”, others as “ongoing”. </a:t>
            </a:r>
          </a:p>
          <a:p>
            <a:pPr eaLnBrk="1" hangingPunct="1"/>
            <a:endParaRPr lang="en-US" sz="500" dirty="0" smtClean="0"/>
          </a:p>
          <a:p>
            <a:pPr eaLnBrk="1" hangingPunct="1"/>
            <a:r>
              <a:rPr lang="en-US" dirty="0" smtClean="0"/>
              <a:t>The “Directing a Project” process is ongoing, but it is also more strategic in nature.  It is considered to be the ‘first’ process, but is a continuum of activities that is required throughout the life of the project.</a:t>
            </a:r>
          </a:p>
          <a:p>
            <a:pPr eaLnBrk="1" hangingPunct="1">
              <a:buFont typeface="Arial" charset="0"/>
              <a:buNone/>
            </a:pPr>
            <a:r>
              <a:rPr lang="en-US" dirty="0" smtClean="0"/>
              <a:t> </a:t>
            </a:r>
          </a:p>
          <a:p>
            <a:pPr eaLnBrk="1" hangingPunct="1"/>
            <a:endParaRPr lang="en-US" dirty="0" smtClean="0"/>
          </a:p>
        </p:txBody>
      </p:sp>
    </p:spTree>
    <p:extLst>
      <p:ext uri="{BB962C8B-B14F-4D97-AF65-F5344CB8AC3E}">
        <p14:creationId xmlns:p14="http://schemas.microsoft.com/office/powerpoint/2010/main" val="1988035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smtClean="0"/>
              <a:t>PRINCE2 – </a:t>
            </a:r>
            <a:r>
              <a:rPr lang="en-US" smtClean="0">
                <a:solidFill>
                  <a:srgbClr val="C00000"/>
                </a:solidFill>
              </a:rPr>
              <a:t>Processes!</a:t>
            </a:r>
            <a:endParaRPr lang="en-US" smtClean="0"/>
          </a:p>
        </p:txBody>
      </p:sp>
      <p:sp>
        <p:nvSpPr>
          <p:cNvPr id="41987" name="Content Placeholder 2"/>
          <p:cNvSpPr>
            <a:spLocks noGrp="1"/>
          </p:cNvSpPr>
          <p:nvPr>
            <p:ph idx="1"/>
          </p:nvPr>
        </p:nvSpPr>
        <p:spPr>
          <a:xfrm>
            <a:off x="467544" y="1676400"/>
            <a:ext cx="7620000" cy="4572000"/>
          </a:xfrm>
        </p:spPr>
        <p:txBody>
          <a:bodyPr>
            <a:normAutofit/>
          </a:bodyPr>
          <a:lstStyle/>
          <a:p>
            <a:pPr eaLnBrk="1" hangingPunct="1"/>
            <a:r>
              <a:rPr lang="en-US" dirty="0" smtClean="0"/>
              <a:t>Each process structure</a:t>
            </a:r>
          </a:p>
          <a:p>
            <a:pPr lvl="1"/>
            <a:r>
              <a:rPr lang="en-US" dirty="0" smtClean="0"/>
              <a:t>Purpose</a:t>
            </a:r>
          </a:p>
          <a:p>
            <a:pPr lvl="1"/>
            <a:r>
              <a:rPr lang="en-US" dirty="0" smtClean="0"/>
              <a:t>Objectives</a:t>
            </a:r>
          </a:p>
          <a:p>
            <a:pPr lvl="1"/>
            <a:r>
              <a:rPr lang="en-US" dirty="0" smtClean="0"/>
              <a:t>Context</a:t>
            </a:r>
          </a:p>
          <a:p>
            <a:pPr lvl="1"/>
            <a:r>
              <a:rPr lang="en-US" dirty="0" smtClean="0"/>
              <a:t>Activities</a:t>
            </a:r>
          </a:p>
          <a:p>
            <a:endParaRPr lang="en-US" dirty="0" smtClean="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2996952"/>
            <a:ext cx="5926780" cy="3133605"/>
          </a:xfrm>
          <a:prstGeom prst="rect">
            <a:avLst/>
          </a:prstGeom>
        </p:spPr>
      </p:pic>
    </p:spTree>
    <p:extLst>
      <p:ext uri="{BB962C8B-B14F-4D97-AF65-F5344CB8AC3E}">
        <p14:creationId xmlns:p14="http://schemas.microsoft.com/office/powerpoint/2010/main" val="3352060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smtClean="0"/>
              <a:t>PRINCE2 – </a:t>
            </a:r>
            <a:r>
              <a:rPr lang="en-US" smtClean="0">
                <a:solidFill>
                  <a:srgbClr val="C00000"/>
                </a:solidFill>
              </a:rPr>
              <a:t>Processes!</a:t>
            </a:r>
            <a:endParaRPr lang="en-US" smtClean="0"/>
          </a:p>
        </p:txBody>
      </p:sp>
      <p:sp>
        <p:nvSpPr>
          <p:cNvPr id="41987" name="Content Placeholder 2"/>
          <p:cNvSpPr>
            <a:spLocks noGrp="1"/>
          </p:cNvSpPr>
          <p:nvPr>
            <p:ph idx="1"/>
          </p:nvPr>
        </p:nvSpPr>
        <p:spPr/>
        <p:txBody>
          <a:bodyPr>
            <a:normAutofit/>
          </a:bodyPr>
          <a:lstStyle/>
          <a:p>
            <a:r>
              <a:rPr lang="en-US" dirty="0" smtClean="0"/>
              <a:t>Activity and responsibility in each process products(output)</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616" y="2759920"/>
            <a:ext cx="5725324" cy="2829320"/>
          </a:xfrm>
          <a:prstGeom prst="rect">
            <a:avLst/>
          </a:prstGeom>
        </p:spPr>
      </p:pic>
    </p:spTree>
    <p:extLst>
      <p:ext uri="{BB962C8B-B14F-4D97-AF65-F5344CB8AC3E}">
        <p14:creationId xmlns:p14="http://schemas.microsoft.com/office/powerpoint/2010/main" val="2612379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smtClean="0"/>
              <a:t>PRINCE2 – </a:t>
            </a:r>
            <a:r>
              <a:rPr lang="en-US" smtClean="0">
                <a:solidFill>
                  <a:srgbClr val="C00000"/>
                </a:solidFill>
              </a:rPr>
              <a:t>Processes!</a:t>
            </a:r>
            <a:endParaRPr lang="en-US" smtClean="0"/>
          </a:p>
        </p:txBody>
      </p:sp>
      <p:sp>
        <p:nvSpPr>
          <p:cNvPr id="41987" name="Content Placeholder 2"/>
          <p:cNvSpPr>
            <a:spLocks noGrp="1"/>
          </p:cNvSpPr>
          <p:nvPr>
            <p:ph idx="1"/>
          </p:nvPr>
        </p:nvSpPr>
        <p:spPr>
          <a:xfrm>
            <a:off x="971600" y="1412776"/>
            <a:ext cx="7620000" cy="4572000"/>
          </a:xfrm>
        </p:spPr>
        <p:txBody>
          <a:bodyPr>
            <a:normAutofit/>
          </a:bodyPr>
          <a:lstStyle/>
          <a:p>
            <a:r>
              <a:rPr lang="en-US" dirty="0" smtClean="0"/>
              <a:t>Key to process diagram</a:t>
            </a:r>
          </a:p>
          <a:p>
            <a:endParaRPr lang="en-US" dirty="0" smtClean="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1916832"/>
            <a:ext cx="5938267" cy="4606924"/>
          </a:xfrm>
          <a:prstGeom prst="rect">
            <a:avLst/>
          </a:prstGeom>
        </p:spPr>
      </p:pic>
    </p:spTree>
    <p:extLst>
      <p:ext uri="{BB962C8B-B14F-4D97-AF65-F5344CB8AC3E}">
        <p14:creationId xmlns:p14="http://schemas.microsoft.com/office/powerpoint/2010/main" val="392160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Project (Management)?</a:t>
            </a:r>
            <a:endParaRPr lang="en-GB" dirty="0"/>
          </a:p>
        </p:txBody>
      </p:sp>
      <p:sp>
        <p:nvSpPr>
          <p:cNvPr id="4" name="Footer Placeholder 3"/>
          <p:cNvSpPr>
            <a:spLocks noGrp="1"/>
          </p:cNvSpPr>
          <p:nvPr>
            <p:ph type="ftr" sz="quarter" idx="11"/>
          </p:nvPr>
        </p:nvSpPr>
        <p:spPr/>
        <p:txBody>
          <a:bodyPr/>
          <a:lstStyle/>
          <a:p>
            <a:r>
              <a:rPr lang="en-US" smtClean="0"/>
              <a:t>mb@du.ac.bd | www.tinyurl.com/monirb</a:t>
            </a:r>
            <a:endParaRPr lang="en-US" dirty="0"/>
          </a:p>
        </p:txBody>
      </p:sp>
      <p:sp>
        <p:nvSpPr>
          <p:cNvPr id="5" name="Content Placeholder 4"/>
          <p:cNvSpPr>
            <a:spLocks noGrp="1"/>
          </p:cNvSpPr>
          <p:nvPr>
            <p:ph idx="1"/>
          </p:nvPr>
        </p:nvSpPr>
        <p:spPr>
          <a:xfrm>
            <a:off x="1115616" y="1556792"/>
            <a:ext cx="7620000" cy="4572000"/>
          </a:xfrm>
        </p:spPr>
        <p:txBody>
          <a:bodyPr>
            <a:normAutofit fontScale="92500" lnSpcReduction="10000"/>
          </a:bodyPr>
          <a:lstStyle/>
          <a:p>
            <a:r>
              <a:rPr lang="en-GB" dirty="0"/>
              <a:t>C</a:t>
            </a:r>
            <a:r>
              <a:rPr lang="en-GB" dirty="0" smtClean="0"/>
              <a:t>ompetition </a:t>
            </a:r>
            <a:r>
              <a:rPr lang="en-GB" dirty="0"/>
              <a:t>is </a:t>
            </a:r>
            <a:r>
              <a:rPr lang="en-GB" dirty="0" smtClean="0"/>
              <a:t>rapidly becoming </a:t>
            </a:r>
            <a:r>
              <a:rPr lang="en-GB" i="1" dirty="0"/>
              <a:t>time-based </a:t>
            </a:r>
            <a:r>
              <a:rPr lang="en-GB" dirty="0"/>
              <a:t>as well as </a:t>
            </a:r>
            <a:r>
              <a:rPr lang="en-GB" i="1" dirty="0"/>
              <a:t>cost-based</a:t>
            </a:r>
            <a:r>
              <a:rPr lang="en-GB" dirty="0" smtClean="0"/>
              <a:t>.</a:t>
            </a:r>
          </a:p>
          <a:p>
            <a:r>
              <a:rPr lang="en-GB" dirty="0"/>
              <a:t>A project is done only once, whereas most jobs are </a:t>
            </a:r>
            <a:r>
              <a:rPr lang="en-GB" dirty="0" smtClean="0"/>
              <a:t>on going </a:t>
            </a:r>
            <a:r>
              <a:rPr lang="en-GB" dirty="0"/>
              <a:t>or </a:t>
            </a:r>
            <a:r>
              <a:rPr lang="en-GB" dirty="0" smtClean="0"/>
              <a:t>repetitive, &amp; managing </a:t>
            </a:r>
            <a:r>
              <a:rPr lang="en-GB" dirty="0"/>
              <a:t>one-time jobs is different from managing </a:t>
            </a:r>
            <a:r>
              <a:rPr lang="en-GB" dirty="0" smtClean="0"/>
              <a:t>on going </a:t>
            </a:r>
            <a:r>
              <a:rPr lang="en-GB" dirty="0"/>
              <a:t>ones</a:t>
            </a:r>
            <a:r>
              <a:rPr lang="en-GB" dirty="0" smtClean="0"/>
              <a:t>.</a:t>
            </a:r>
          </a:p>
          <a:p>
            <a:r>
              <a:rPr lang="en-GB" dirty="0"/>
              <a:t>A</a:t>
            </a:r>
            <a:r>
              <a:rPr lang="en-GB" dirty="0" smtClean="0"/>
              <a:t> </a:t>
            </a:r>
            <a:r>
              <a:rPr lang="en-GB" dirty="0"/>
              <a:t>project as a problem scheduled for </a:t>
            </a:r>
            <a:r>
              <a:rPr lang="en-GB" dirty="0" smtClean="0"/>
              <a:t>solution</a:t>
            </a:r>
            <a:endParaRPr lang="en-GB" dirty="0"/>
          </a:p>
          <a:p>
            <a:r>
              <a:rPr lang="en-GB" i="1" dirty="0"/>
              <a:t>U</a:t>
            </a:r>
            <a:r>
              <a:rPr lang="en-GB" i="1" dirty="0" smtClean="0"/>
              <a:t>nique </a:t>
            </a:r>
            <a:r>
              <a:rPr lang="en-GB" i="1" dirty="0"/>
              <a:t>series of actions designed to accomplish a unique goal within specific time and cost limitations </a:t>
            </a:r>
            <a:endParaRPr lang="en-GB" dirty="0"/>
          </a:p>
        </p:txBody>
      </p:sp>
    </p:spTree>
    <p:extLst>
      <p:ext uri="{BB962C8B-B14F-4D97-AF65-F5344CB8AC3E}">
        <p14:creationId xmlns:p14="http://schemas.microsoft.com/office/powerpoint/2010/main" val="4558260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mtClean="0"/>
              <a:t>PRINCE2 – Processes </a:t>
            </a:r>
            <a:r>
              <a:rPr lang="en-US" smtClean="0">
                <a:solidFill>
                  <a:srgbClr val="C00000"/>
                </a:solidFill>
              </a:rPr>
              <a:t>– Starting Up!</a:t>
            </a:r>
            <a:endParaRPr lang="en-US" smtClean="0"/>
          </a:p>
        </p:txBody>
      </p:sp>
      <p:sp>
        <p:nvSpPr>
          <p:cNvPr id="43011" name="Rectangle 1"/>
          <p:cNvSpPr>
            <a:spLocks noGrp="1" noChangeArrowheads="1"/>
          </p:cNvSpPr>
          <p:nvPr>
            <p:ph idx="1"/>
          </p:nvPr>
        </p:nvSpPr>
        <p:spPr>
          <a:xfrm>
            <a:off x="899592" y="1412776"/>
            <a:ext cx="8110903" cy="2040559"/>
          </a:xfrm>
        </p:spPr>
        <p:txBody>
          <a:bodyPr anchor="ctr">
            <a:spAutoFit/>
          </a:bodyPr>
          <a:lstStyle/>
          <a:p>
            <a:pPr marL="0" indent="0" eaLnBrk="1" hangingPunct="1">
              <a:spcBef>
                <a:spcPct val="0"/>
              </a:spcBef>
              <a:buClrTx/>
              <a:buSzTx/>
              <a:buFontTx/>
              <a:buNone/>
            </a:pPr>
            <a:r>
              <a:rPr lang="en-US" sz="2800" dirty="0" smtClean="0">
                <a:ea typeface="Calibri" pitchFamily="34" charset="0"/>
                <a:cs typeface="Arial" charset="0"/>
              </a:rPr>
              <a:t>Logically the first process defined by PRINCE2 is SU = Starting up a Project.</a:t>
            </a:r>
          </a:p>
          <a:p>
            <a:pPr marL="0" indent="0" eaLnBrk="1" hangingPunct="1">
              <a:spcBef>
                <a:spcPct val="0"/>
              </a:spcBef>
              <a:buClrTx/>
              <a:buSzTx/>
              <a:buFontTx/>
              <a:buNone/>
            </a:pPr>
            <a:endParaRPr lang="en-US" sz="900" dirty="0" smtClean="0">
              <a:ea typeface="Calibri" pitchFamily="34" charset="0"/>
              <a:cs typeface="Arial" charset="0"/>
            </a:endParaRPr>
          </a:p>
          <a:p>
            <a:pPr marL="0" indent="0" eaLnBrk="1" hangingPunct="1">
              <a:spcBef>
                <a:spcPct val="0"/>
              </a:spcBef>
              <a:buClrTx/>
              <a:buSzTx/>
              <a:buFontTx/>
              <a:buNone/>
            </a:pPr>
            <a:r>
              <a:rPr lang="en-US" sz="2800" dirty="0" smtClean="0">
                <a:ea typeface="Calibri" pitchFamily="34" charset="0"/>
                <a:cs typeface="Arial" charset="0"/>
              </a:rPr>
              <a:t>This process can be considered as ‘pre-project </a:t>
            </a:r>
          </a:p>
          <a:p>
            <a:r>
              <a:rPr lang="en-GB" sz="2800" b="1" dirty="0" smtClean="0"/>
              <a:t>Introduction</a:t>
            </a:r>
            <a:endParaRPr lang="en-GB" sz="2800"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3356992"/>
            <a:ext cx="6242270" cy="3400900"/>
          </a:xfrm>
          <a:prstGeom prst="rect">
            <a:avLst/>
          </a:prstGeom>
        </p:spPr>
      </p:pic>
    </p:spTree>
    <p:extLst>
      <p:ext uri="{BB962C8B-B14F-4D97-AF65-F5344CB8AC3E}">
        <p14:creationId xmlns:p14="http://schemas.microsoft.com/office/powerpoint/2010/main" val="3950515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mtClean="0"/>
              <a:t>PRINCE2 – Processes </a:t>
            </a:r>
            <a:r>
              <a:rPr lang="en-US" smtClean="0">
                <a:solidFill>
                  <a:srgbClr val="C00000"/>
                </a:solidFill>
              </a:rPr>
              <a:t>– Starting Up!</a:t>
            </a:r>
            <a:endParaRPr lang="en-US" smtClean="0"/>
          </a:p>
        </p:txBody>
      </p:sp>
      <p:sp>
        <p:nvSpPr>
          <p:cNvPr id="43011" name="Rectangle 1"/>
          <p:cNvSpPr>
            <a:spLocks noGrp="1" noChangeArrowheads="1"/>
          </p:cNvSpPr>
          <p:nvPr>
            <p:ph idx="1"/>
          </p:nvPr>
        </p:nvSpPr>
        <p:spPr>
          <a:xfrm>
            <a:off x="899592" y="1395849"/>
            <a:ext cx="8110903" cy="2074414"/>
          </a:xfrm>
        </p:spPr>
        <p:txBody>
          <a:bodyPr anchor="ctr">
            <a:spAutoFit/>
          </a:bodyPr>
          <a:lstStyle/>
          <a:p>
            <a:r>
              <a:rPr lang="en-GB" sz="2800" b="1" dirty="0" smtClean="0"/>
              <a:t>Introduction</a:t>
            </a:r>
          </a:p>
          <a:p>
            <a:endParaRPr lang="en-GB" sz="2800" b="1" dirty="0"/>
          </a:p>
          <a:p>
            <a:endParaRPr lang="en-GB" sz="2800" b="1" dirty="0" smtClean="0"/>
          </a:p>
          <a:p>
            <a:endParaRPr lang="en-GB" sz="2800"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801" y="1916832"/>
            <a:ext cx="6600631" cy="4464496"/>
          </a:xfrm>
          <a:prstGeom prst="rect">
            <a:avLst/>
          </a:prstGeom>
        </p:spPr>
      </p:pic>
    </p:spTree>
    <p:extLst>
      <p:ext uri="{BB962C8B-B14F-4D97-AF65-F5344CB8AC3E}">
        <p14:creationId xmlns:p14="http://schemas.microsoft.com/office/powerpoint/2010/main" val="707683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mtClean="0"/>
              <a:t>PRINCE2 – Processes </a:t>
            </a:r>
            <a:r>
              <a:rPr lang="en-US" smtClean="0">
                <a:solidFill>
                  <a:srgbClr val="C00000"/>
                </a:solidFill>
              </a:rPr>
              <a:t>– Starting Up!</a:t>
            </a:r>
            <a:endParaRPr lang="en-US" smtClean="0"/>
          </a:p>
        </p:txBody>
      </p:sp>
      <p:sp>
        <p:nvSpPr>
          <p:cNvPr id="43011" name="Rectangle 1"/>
          <p:cNvSpPr>
            <a:spLocks noGrp="1" noChangeArrowheads="1"/>
          </p:cNvSpPr>
          <p:nvPr>
            <p:ph idx="1"/>
          </p:nvPr>
        </p:nvSpPr>
        <p:spPr>
          <a:xfrm>
            <a:off x="813289" y="1578736"/>
            <a:ext cx="8110903" cy="5090624"/>
          </a:xfrm>
        </p:spPr>
        <p:txBody>
          <a:bodyPr anchor="ctr">
            <a:spAutoFit/>
          </a:bodyPr>
          <a:lstStyle/>
          <a:p>
            <a:r>
              <a:rPr lang="en-GB" sz="2800" b="1" dirty="0" smtClean="0"/>
              <a:t>Purpose </a:t>
            </a:r>
            <a:r>
              <a:rPr lang="en-GB" sz="2800" b="1" dirty="0"/>
              <a:t>&amp; Objective of the Starting Up a Project </a:t>
            </a:r>
            <a:r>
              <a:rPr lang="en-GB" sz="2800" b="1" dirty="0" smtClean="0"/>
              <a:t>Process</a:t>
            </a:r>
          </a:p>
          <a:p>
            <a:r>
              <a:rPr lang="en-GB" sz="2800" b="1" dirty="0"/>
              <a:t>Activities Introduction </a:t>
            </a:r>
            <a:r>
              <a:rPr lang="en-US" sz="2800" dirty="0" smtClean="0">
                <a:ea typeface="Calibri" pitchFamily="34" charset="0"/>
                <a:cs typeface="Arial" charset="0"/>
              </a:rPr>
              <a:t>activities</a:t>
            </a:r>
            <a:r>
              <a:rPr lang="en-US" sz="2800" dirty="0">
                <a:ea typeface="Calibri" pitchFamily="34" charset="0"/>
                <a:cs typeface="Arial" charset="0"/>
              </a:rPr>
              <a:t>’ are :</a:t>
            </a:r>
            <a:endParaRPr lang="en-GB" sz="2800" dirty="0"/>
          </a:p>
          <a:p>
            <a:pPr lvl="1"/>
            <a:r>
              <a:rPr lang="en-GB" sz="2400" b="1" dirty="0"/>
              <a:t>Appoint the Executive and the Project </a:t>
            </a:r>
            <a:r>
              <a:rPr lang="en-GB" sz="2400" b="1" dirty="0" smtClean="0"/>
              <a:t>Manager</a:t>
            </a:r>
          </a:p>
          <a:p>
            <a:pPr lvl="1"/>
            <a:endParaRPr lang="en-GB" sz="2400" b="1" dirty="0"/>
          </a:p>
          <a:p>
            <a:pPr lvl="1"/>
            <a:endParaRPr lang="en-GB" sz="2400" b="1" dirty="0" smtClean="0"/>
          </a:p>
          <a:p>
            <a:pPr lvl="1"/>
            <a:endParaRPr lang="en-GB" sz="2400" b="1" dirty="0"/>
          </a:p>
          <a:p>
            <a:pPr lvl="1"/>
            <a:endParaRPr lang="en-GB" sz="2400" b="1" dirty="0" smtClean="0"/>
          </a:p>
          <a:p>
            <a:pPr lvl="1"/>
            <a:endParaRPr lang="en-GB" sz="2400" dirty="0"/>
          </a:p>
          <a:p>
            <a:pPr lvl="1"/>
            <a:r>
              <a:rPr lang="en-GB" sz="2400" b="1" dirty="0"/>
              <a:t>Capture Previous Lessons</a:t>
            </a:r>
            <a:endParaRPr lang="en-GB" sz="2400" dirty="0"/>
          </a:p>
          <a:p>
            <a:endParaRPr lang="en-GB" sz="2800"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3429000"/>
            <a:ext cx="5144218" cy="2172003"/>
          </a:xfrm>
          <a:prstGeom prst="rect">
            <a:avLst/>
          </a:prstGeom>
        </p:spPr>
      </p:pic>
    </p:spTree>
    <p:extLst>
      <p:ext uri="{BB962C8B-B14F-4D97-AF65-F5344CB8AC3E}">
        <p14:creationId xmlns:p14="http://schemas.microsoft.com/office/powerpoint/2010/main" val="415568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mtClean="0"/>
              <a:t>PRINCE2 – Processes </a:t>
            </a:r>
            <a:r>
              <a:rPr lang="en-US" smtClean="0">
                <a:solidFill>
                  <a:srgbClr val="C00000"/>
                </a:solidFill>
              </a:rPr>
              <a:t>– Starting Up!</a:t>
            </a:r>
            <a:endParaRPr lang="en-US" smtClean="0"/>
          </a:p>
        </p:txBody>
      </p:sp>
      <p:sp>
        <p:nvSpPr>
          <p:cNvPr id="43011" name="Rectangle 1"/>
          <p:cNvSpPr>
            <a:spLocks noGrp="1" noChangeArrowheads="1"/>
          </p:cNvSpPr>
          <p:nvPr>
            <p:ph idx="1"/>
          </p:nvPr>
        </p:nvSpPr>
        <p:spPr>
          <a:xfrm>
            <a:off x="925593" y="1719035"/>
            <a:ext cx="8110903" cy="5238357"/>
          </a:xfrm>
        </p:spPr>
        <p:txBody>
          <a:bodyPr anchor="ctr">
            <a:spAutoFit/>
          </a:bodyPr>
          <a:lstStyle/>
          <a:p>
            <a:r>
              <a:rPr lang="en-GB" sz="2800" b="1" dirty="0" smtClean="0"/>
              <a:t>Design </a:t>
            </a:r>
            <a:r>
              <a:rPr lang="en-GB" sz="2800" b="1" dirty="0"/>
              <a:t>and appoint the Project Management </a:t>
            </a:r>
            <a:r>
              <a:rPr lang="en-GB" sz="2800" b="1" dirty="0" smtClean="0"/>
              <a:t>Team</a:t>
            </a:r>
          </a:p>
          <a:p>
            <a:endParaRPr lang="en-GB" sz="2800" b="1" dirty="0"/>
          </a:p>
          <a:p>
            <a:pPr marL="0" indent="0">
              <a:buNone/>
            </a:pPr>
            <a:endParaRPr lang="en-GB" sz="2800" b="1" dirty="0" smtClean="0"/>
          </a:p>
          <a:p>
            <a:pPr marL="0" indent="0">
              <a:buNone/>
            </a:pPr>
            <a:endParaRPr lang="en-GB" sz="2800" b="1" dirty="0"/>
          </a:p>
          <a:p>
            <a:pPr marL="0" indent="0">
              <a:buNone/>
            </a:pPr>
            <a:endParaRPr lang="en-GB" sz="2800" b="1" dirty="0" smtClean="0"/>
          </a:p>
          <a:p>
            <a:pPr marL="0" indent="0">
              <a:buNone/>
            </a:pPr>
            <a:endParaRPr lang="en-GB" sz="2800" dirty="0"/>
          </a:p>
          <a:p>
            <a:endParaRPr lang="en-GB" sz="2800" b="1" dirty="0" smtClean="0"/>
          </a:p>
          <a:p>
            <a:r>
              <a:rPr lang="en-GB" sz="2800" b="1" dirty="0" smtClean="0"/>
              <a:t>Outline </a:t>
            </a:r>
            <a:r>
              <a:rPr lang="en-GB" sz="2800" b="1" dirty="0"/>
              <a:t>Business </a:t>
            </a:r>
            <a:r>
              <a:rPr lang="en-GB" sz="2800" b="1" dirty="0" smtClean="0"/>
              <a:t>Case</a:t>
            </a:r>
          </a:p>
          <a:p>
            <a:endParaRPr lang="en-GB" sz="2800" b="1" dirty="0"/>
          </a:p>
          <a:p>
            <a:endParaRPr lang="en-GB" sz="2800" dirty="0"/>
          </a:p>
          <a:p>
            <a:pPr marL="0" indent="0" eaLnBrk="1" hangingPunct="1">
              <a:spcBef>
                <a:spcPct val="0"/>
              </a:spcBef>
              <a:buClrTx/>
              <a:buSzTx/>
              <a:buFontTx/>
              <a:buNone/>
            </a:pPr>
            <a:endParaRPr lang="en-US" sz="400" dirty="0" smtClean="0">
              <a:ea typeface="Calibri" pitchFamily="34" charset="0"/>
              <a:cs typeface="Arial"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759" y="2539969"/>
            <a:ext cx="5337553" cy="2833247"/>
          </a:xfrm>
          <a:prstGeom prst="rect">
            <a:avLst/>
          </a:prstGeom>
        </p:spPr>
      </p:pic>
    </p:spTree>
    <p:extLst>
      <p:ext uri="{BB962C8B-B14F-4D97-AF65-F5344CB8AC3E}">
        <p14:creationId xmlns:p14="http://schemas.microsoft.com/office/powerpoint/2010/main" val="4254256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mtClean="0"/>
              <a:t>PRINCE2 – Processes </a:t>
            </a:r>
            <a:r>
              <a:rPr lang="en-US" smtClean="0">
                <a:solidFill>
                  <a:srgbClr val="C00000"/>
                </a:solidFill>
              </a:rPr>
              <a:t>– Starting Up!</a:t>
            </a:r>
            <a:endParaRPr lang="en-US" smtClean="0"/>
          </a:p>
        </p:txBody>
      </p:sp>
      <p:sp>
        <p:nvSpPr>
          <p:cNvPr id="43011" name="Rectangle 1"/>
          <p:cNvSpPr>
            <a:spLocks noGrp="1" noChangeArrowheads="1"/>
          </p:cNvSpPr>
          <p:nvPr>
            <p:ph idx="1"/>
          </p:nvPr>
        </p:nvSpPr>
        <p:spPr>
          <a:xfrm>
            <a:off x="997601" y="1673044"/>
            <a:ext cx="8110903" cy="4204228"/>
          </a:xfrm>
        </p:spPr>
        <p:txBody>
          <a:bodyPr anchor="ctr">
            <a:spAutoFit/>
          </a:bodyPr>
          <a:lstStyle/>
          <a:p>
            <a:r>
              <a:rPr lang="en-GB" sz="2800" b="1" dirty="0" smtClean="0"/>
              <a:t>Select </a:t>
            </a:r>
            <a:r>
              <a:rPr lang="en-GB" sz="2800" b="1" dirty="0"/>
              <a:t>Project Approach and Assemble Project </a:t>
            </a:r>
            <a:r>
              <a:rPr lang="en-GB" sz="2800" b="1" dirty="0" smtClean="0"/>
              <a:t>Brief</a:t>
            </a:r>
          </a:p>
          <a:p>
            <a:endParaRPr lang="en-GB" sz="2800" b="1" dirty="0"/>
          </a:p>
          <a:p>
            <a:endParaRPr lang="en-GB" sz="2800" b="1" dirty="0" smtClean="0"/>
          </a:p>
          <a:p>
            <a:endParaRPr lang="en-GB" sz="2800" dirty="0" smtClean="0"/>
          </a:p>
          <a:p>
            <a:endParaRPr lang="en-GB" sz="2800" dirty="0"/>
          </a:p>
          <a:p>
            <a:endParaRPr lang="en-GB" sz="2800" dirty="0"/>
          </a:p>
          <a:p>
            <a:r>
              <a:rPr lang="en-GB" sz="2800" b="1" dirty="0"/>
              <a:t>Plan the Initiation </a:t>
            </a:r>
            <a:r>
              <a:rPr lang="en-GB" sz="2800" b="1" dirty="0" smtClean="0"/>
              <a:t>Stage</a:t>
            </a:r>
            <a:endParaRPr lang="en-GB" sz="2800" dirty="0"/>
          </a:p>
          <a:p>
            <a:r>
              <a:rPr lang="en-GB" sz="2800" b="1" dirty="0"/>
              <a:t>Summary of Activities</a:t>
            </a:r>
            <a:endParaRPr lang="en-US" sz="2800" dirty="0" smtClean="0">
              <a:ea typeface="Calibri" pitchFamily="34" charset="0"/>
              <a:cs typeface="Arial" charset="0"/>
            </a:endParaRPr>
          </a:p>
          <a:p>
            <a:pPr marL="0" indent="0" eaLnBrk="1" hangingPunct="1">
              <a:spcBef>
                <a:spcPct val="0"/>
              </a:spcBef>
              <a:buClrTx/>
              <a:buSzTx/>
              <a:buFontTx/>
              <a:buNone/>
            </a:pPr>
            <a:endParaRPr lang="en-US" sz="400" dirty="0" smtClean="0">
              <a:ea typeface="Calibri" pitchFamily="34" charset="0"/>
              <a:cs typeface="Arial"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601" y="2204864"/>
            <a:ext cx="5172797" cy="2587523"/>
          </a:xfrm>
          <a:prstGeom prst="rect">
            <a:avLst/>
          </a:prstGeom>
        </p:spPr>
      </p:pic>
    </p:spTree>
    <p:extLst>
      <p:ext uri="{BB962C8B-B14F-4D97-AF65-F5344CB8AC3E}">
        <p14:creationId xmlns:p14="http://schemas.microsoft.com/office/powerpoint/2010/main" val="928497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mtClean="0"/>
              <a:t>PRINCE2 – Processes </a:t>
            </a:r>
            <a:r>
              <a:rPr lang="en-US" smtClean="0">
                <a:solidFill>
                  <a:srgbClr val="C00000"/>
                </a:solidFill>
              </a:rPr>
              <a:t>– Starting Up!</a:t>
            </a:r>
            <a:endParaRPr lang="en-US" smtClean="0"/>
          </a:p>
        </p:txBody>
      </p:sp>
      <p:sp>
        <p:nvSpPr>
          <p:cNvPr id="43011" name="Rectangle 1"/>
          <p:cNvSpPr>
            <a:spLocks noGrp="1" noChangeArrowheads="1"/>
          </p:cNvSpPr>
          <p:nvPr>
            <p:ph idx="1"/>
          </p:nvPr>
        </p:nvSpPr>
        <p:spPr>
          <a:xfrm>
            <a:off x="997601" y="1414513"/>
            <a:ext cx="8110903" cy="4721292"/>
          </a:xfrm>
        </p:spPr>
        <p:txBody>
          <a:bodyPr anchor="ctr">
            <a:spAutoFit/>
          </a:bodyPr>
          <a:lstStyle/>
          <a:p>
            <a:r>
              <a:rPr lang="en-GB" sz="2800" b="1" dirty="0" smtClean="0"/>
              <a:t>Plan </a:t>
            </a:r>
            <a:r>
              <a:rPr lang="en-GB" sz="2800" b="1" dirty="0"/>
              <a:t>the Initiation </a:t>
            </a:r>
            <a:r>
              <a:rPr lang="en-GB" sz="2800" b="1" dirty="0" smtClean="0"/>
              <a:t>Stage</a:t>
            </a:r>
          </a:p>
          <a:p>
            <a:endParaRPr lang="en-GB" sz="2800" b="1" dirty="0"/>
          </a:p>
          <a:p>
            <a:endParaRPr lang="en-GB" sz="2800" b="1" dirty="0" smtClean="0"/>
          </a:p>
          <a:p>
            <a:endParaRPr lang="en-GB" sz="2800" b="1" dirty="0"/>
          </a:p>
          <a:p>
            <a:endParaRPr lang="en-GB" sz="2800" b="1" dirty="0" smtClean="0"/>
          </a:p>
          <a:p>
            <a:endParaRPr lang="en-GB" sz="2800" b="1" dirty="0"/>
          </a:p>
          <a:p>
            <a:endParaRPr lang="en-GB" sz="2800" b="1" dirty="0" smtClean="0"/>
          </a:p>
          <a:p>
            <a:endParaRPr lang="en-GB" sz="2800" dirty="0"/>
          </a:p>
          <a:p>
            <a:r>
              <a:rPr lang="en-GB" sz="2800" b="1" dirty="0"/>
              <a:t>Summary of Activities</a:t>
            </a:r>
            <a:endParaRPr lang="en-US" sz="2800" dirty="0" smtClean="0">
              <a:ea typeface="Calibri" pitchFamily="34" charset="0"/>
              <a:cs typeface="Arial" charset="0"/>
            </a:endParaRPr>
          </a:p>
          <a:p>
            <a:pPr marL="0" indent="0" eaLnBrk="1" hangingPunct="1">
              <a:spcBef>
                <a:spcPct val="0"/>
              </a:spcBef>
              <a:buClrTx/>
              <a:buSzTx/>
              <a:buFontTx/>
              <a:buNone/>
            </a:pPr>
            <a:endParaRPr lang="en-US" sz="400" dirty="0" smtClean="0">
              <a:ea typeface="Calibri" pitchFamily="34" charset="0"/>
              <a:cs typeface="Arial"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180" y="2171524"/>
            <a:ext cx="6014204" cy="3129684"/>
          </a:xfrm>
          <a:prstGeom prst="rect">
            <a:avLst/>
          </a:prstGeom>
        </p:spPr>
      </p:pic>
    </p:spTree>
    <p:extLst>
      <p:ext uri="{BB962C8B-B14F-4D97-AF65-F5344CB8AC3E}">
        <p14:creationId xmlns:p14="http://schemas.microsoft.com/office/powerpoint/2010/main" val="38932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Directing A Project</a:t>
            </a:r>
            <a:endParaRPr lang="en-US" smtClean="0"/>
          </a:p>
        </p:txBody>
      </p:sp>
      <p:sp>
        <p:nvSpPr>
          <p:cNvPr id="50179" name="Content Placeholder 2"/>
          <p:cNvSpPr>
            <a:spLocks noGrp="1"/>
          </p:cNvSpPr>
          <p:nvPr>
            <p:ph idx="1"/>
          </p:nvPr>
        </p:nvSpPr>
        <p:spPr>
          <a:xfrm>
            <a:off x="901212" y="1785938"/>
            <a:ext cx="8242788" cy="4330700"/>
          </a:xfrm>
        </p:spPr>
        <p:txBody>
          <a:bodyPr>
            <a:normAutofit/>
          </a:bodyPr>
          <a:lstStyle/>
          <a:p>
            <a:pPr eaLnBrk="1" hangingPunct="1">
              <a:buFont typeface="Arial" charset="0"/>
              <a:buNone/>
            </a:pPr>
            <a:r>
              <a:rPr lang="en-US" dirty="0" smtClean="0"/>
              <a:t>This process (DP) is more of a continuum of activities that are required throughout the life of the project. It begins </a:t>
            </a:r>
            <a:r>
              <a:rPr lang="en-US" i="1" dirty="0" smtClean="0">
                <a:solidFill>
                  <a:srgbClr val="C00000"/>
                </a:solidFill>
              </a:rPr>
              <a:t>after</a:t>
            </a:r>
            <a:r>
              <a:rPr lang="en-US" dirty="0" smtClean="0"/>
              <a:t> the project Start Up (SU), and runs through until the completion of the Project (refer CP – Closing a Project).</a:t>
            </a:r>
          </a:p>
          <a:p>
            <a:pPr eaLnBrk="1" hangingPunct="1">
              <a:buFont typeface="Arial" charset="0"/>
              <a:buNone/>
            </a:pPr>
            <a:endParaRPr lang="en-US" sz="500" dirty="0" smtClean="0"/>
          </a:p>
          <a:p>
            <a:pPr eaLnBrk="1" hangingPunct="1">
              <a:buFont typeface="Arial" charset="0"/>
              <a:buNone/>
            </a:pPr>
            <a:r>
              <a:rPr lang="en-US" dirty="0" smtClean="0"/>
              <a:t>The Board is not involved with the day-to-day management of the project.</a:t>
            </a:r>
          </a:p>
          <a:p>
            <a:pPr eaLnBrk="1" hangingPunct="1">
              <a:buFont typeface="Arial" charset="0"/>
              <a:buNone/>
            </a:pPr>
            <a:endParaRPr lang="en-US" dirty="0" smtClean="0"/>
          </a:p>
        </p:txBody>
      </p:sp>
    </p:spTree>
    <p:extLst>
      <p:ext uri="{BB962C8B-B14F-4D97-AF65-F5344CB8AC3E}">
        <p14:creationId xmlns:p14="http://schemas.microsoft.com/office/powerpoint/2010/main" val="940714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Directing A Project</a:t>
            </a:r>
            <a:endParaRPr lang="en-US" smtClean="0"/>
          </a:p>
        </p:txBody>
      </p:sp>
      <p:sp>
        <p:nvSpPr>
          <p:cNvPr id="52227" name="Content Placeholder 2"/>
          <p:cNvSpPr>
            <a:spLocks noGrp="1"/>
          </p:cNvSpPr>
          <p:nvPr>
            <p:ph idx="1"/>
          </p:nvPr>
        </p:nvSpPr>
        <p:spPr/>
        <p:txBody>
          <a:bodyPr/>
          <a:lstStyle/>
          <a:p>
            <a:pPr eaLnBrk="1" hangingPunct="1">
              <a:buFont typeface="Arial" charset="0"/>
              <a:buNone/>
            </a:pPr>
            <a:r>
              <a:rPr lang="en-US" dirty="0" smtClean="0"/>
              <a:t>The actual project authorization comes from the Project Board. The decision is made in regard to the strength of the business case, balanced against the time, cost and other relevant organization strategies.</a:t>
            </a:r>
          </a:p>
          <a:p>
            <a:pPr eaLnBrk="1" hangingPunct="1">
              <a:buFont typeface="Arial" charset="0"/>
              <a:buNone/>
            </a:pPr>
            <a:endParaRPr lang="en-US" sz="500" dirty="0" smtClean="0"/>
          </a:p>
          <a:p>
            <a:pPr eaLnBrk="1" hangingPunct="1">
              <a:buFont typeface="Arial" charset="0"/>
              <a:buNone/>
            </a:pPr>
            <a:endParaRPr lang="en-US" dirty="0" smtClean="0"/>
          </a:p>
          <a:p>
            <a:pPr eaLnBrk="1" hangingPunct="1"/>
            <a:endParaRPr lang="en-US" dirty="0" smtClean="0"/>
          </a:p>
        </p:txBody>
      </p:sp>
      <p:pic>
        <p:nvPicPr>
          <p:cNvPr id="5" name="Content Placeholder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4293096"/>
            <a:ext cx="6840760" cy="2232248"/>
          </a:xfrm>
          <a:prstGeom prst="rect">
            <a:avLst/>
          </a:prstGeom>
        </p:spPr>
      </p:pic>
    </p:spTree>
    <p:extLst>
      <p:ext uri="{BB962C8B-B14F-4D97-AF65-F5344CB8AC3E}">
        <p14:creationId xmlns:p14="http://schemas.microsoft.com/office/powerpoint/2010/main" val="4115650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Directing A Project</a:t>
            </a:r>
            <a:endParaRPr lang="en-US" smtClean="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3648" y="1844824"/>
            <a:ext cx="7272807" cy="4270533"/>
          </a:xfrm>
          <a:prstGeom prst="rect">
            <a:avLst/>
          </a:prstGeom>
        </p:spPr>
      </p:pic>
    </p:spTree>
    <p:extLst>
      <p:ext uri="{BB962C8B-B14F-4D97-AF65-F5344CB8AC3E}">
        <p14:creationId xmlns:p14="http://schemas.microsoft.com/office/powerpoint/2010/main" val="1948951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Directing A Project</a:t>
            </a:r>
            <a:endParaRPr lang="en-US" smtClean="0"/>
          </a:p>
        </p:txBody>
      </p:sp>
      <p:sp>
        <p:nvSpPr>
          <p:cNvPr id="51203" name="Content Placeholder 2"/>
          <p:cNvSpPr>
            <a:spLocks noGrp="1"/>
          </p:cNvSpPr>
          <p:nvPr>
            <p:ph idx="1"/>
          </p:nvPr>
        </p:nvSpPr>
        <p:spPr/>
        <p:txBody>
          <a:bodyPr>
            <a:normAutofit fontScale="92500" lnSpcReduction="20000"/>
          </a:bodyPr>
          <a:lstStyle/>
          <a:p>
            <a:pPr marL="0" indent="0">
              <a:buNone/>
            </a:pPr>
            <a:r>
              <a:rPr lang="en-GB" dirty="0" smtClean="0"/>
              <a:t>There </a:t>
            </a:r>
            <a:r>
              <a:rPr lang="en-GB" dirty="0"/>
              <a:t>are 5 activities within the Directing a Project Process; they are: </a:t>
            </a:r>
          </a:p>
          <a:p>
            <a:r>
              <a:rPr lang="en-GB" dirty="0" smtClean="0"/>
              <a:t>Authorizing </a:t>
            </a:r>
            <a:r>
              <a:rPr lang="en-GB" dirty="0"/>
              <a:t>Initiation </a:t>
            </a:r>
            <a:endParaRPr lang="en-GB" dirty="0" smtClean="0"/>
          </a:p>
          <a:p>
            <a:r>
              <a:rPr lang="en-GB" dirty="0" smtClean="0"/>
              <a:t>Authorizing the project</a:t>
            </a:r>
          </a:p>
          <a:p>
            <a:r>
              <a:rPr lang="en-GB" dirty="0" smtClean="0"/>
              <a:t>Authorizing </a:t>
            </a:r>
            <a:r>
              <a:rPr lang="en-GB" dirty="0"/>
              <a:t>a Stage or Exception </a:t>
            </a:r>
            <a:r>
              <a:rPr lang="en-GB" dirty="0" smtClean="0"/>
              <a:t>Plan </a:t>
            </a:r>
            <a:endParaRPr lang="en-GB" dirty="0"/>
          </a:p>
          <a:p>
            <a:r>
              <a:rPr lang="en-GB" dirty="0" smtClean="0"/>
              <a:t>Giving </a:t>
            </a:r>
            <a:r>
              <a:rPr lang="en-GB" i="1" dirty="0"/>
              <a:t>ad hoc </a:t>
            </a:r>
            <a:r>
              <a:rPr lang="en-GB" dirty="0"/>
              <a:t>direction </a:t>
            </a:r>
            <a:endParaRPr lang="en-GB" dirty="0" smtClean="0"/>
          </a:p>
          <a:p>
            <a:r>
              <a:rPr lang="en-GB" dirty="0" smtClean="0"/>
              <a:t>Authorizing </a:t>
            </a:r>
            <a:r>
              <a:rPr lang="en-GB" dirty="0"/>
              <a:t>project </a:t>
            </a:r>
            <a:r>
              <a:rPr lang="en-GB" dirty="0" smtClean="0"/>
              <a:t>closure</a:t>
            </a:r>
          </a:p>
          <a:p>
            <a:pPr eaLnBrk="1" hangingPunct="1">
              <a:buFont typeface="Arial" charset="0"/>
              <a:buNone/>
            </a:pPr>
            <a:r>
              <a:rPr lang="en-US" dirty="0" smtClean="0"/>
              <a:t>The board will base its decision to authorize the project initiation, based on the Initiation Stage Plan, from the SU process.</a:t>
            </a:r>
          </a:p>
        </p:txBody>
      </p:sp>
    </p:spTree>
    <p:extLst>
      <p:ext uri="{BB962C8B-B14F-4D97-AF65-F5344CB8AC3E}">
        <p14:creationId xmlns:p14="http://schemas.microsoft.com/office/powerpoint/2010/main" val="88442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a:t>
            </a:r>
            <a:endParaRPr lang="en-GB" dirty="0"/>
          </a:p>
        </p:txBody>
      </p:sp>
      <p:sp>
        <p:nvSpPr>
          <p:cNvPr id="3" name="Content Placeholder 2"/>
          <p:cNvSpPr>
            <a:spLocks noGrp="1"/>
          </p:cNvSpPr>
          <p:nvPr>
            <p:ph idx="1"/>
          </p:nvPr>
        </p:nvSpPr>
        <p:spPr/>
        <p:txBody>
          <a:bodyPr>
            <a:normAutofit fontScale="92500" lnSpcReduction="10000"/>
          </a:bodyPr>
          <a:lstStyle/>
          <a:p>
            <a:r>
              <a:rPr lang="en-GB" i="1" dirty="0"/>
              <a:t>P</a:t>
            </a:r>
            <a:r>
              <a:rPr lang="en-GB" i="1" dirty="0" smtClean="0"/>
              <a:t>roject </a:t>
            </a:r>
            <a:r>
              <a:rPr lang="en-GB" i="1" dirty="0"/>
              <a:t>management: </a:t>
            </a:r>
            <a:r>
              <a:rPr lang="en-GB" dirty="0"/>
              <a:t>The planning, scheduling, and controlling of project activities to </a:t>
            </a:r>
            <a:r>
              <a:rPr lang="en-GB" dirty="0" smtClean="0"/>
              <a:t>meet project objectives.</a:t>
            </a:r>
          </a:p>
          <a:p>
            <a:r>
              <a:rPr lang="en-GB" dirty="0"/>
              <a:t>Human factors include:</a:t>
            </a:r>
          </a:p>
          <a:p>
            <a:pPr lvl="1"/>
            <a:r>
              <a:rPr lang="en-GB" dirty="0"/>
              <a:t>Leadership</a:t>
            </a:r>
          </a:p>
          <a:p>
            <a:pPr lvl="1"/>
            <a:r>
              <a:rPr lang="en-GB" dirty="0"/>
              <a:t>Negotiation</a:t>
            </a:r>
          </a:p>
          <a:p>
            <a:pPr lvl="1"/>
            <a:r>
              <a:rPr lang="en-GB" dirty="0"/>
              <a:t>Team building</a:t>
            </a:r>
          </a:p>
          <a:p>
            <a:pPr lvl="1"/>
            <a:r>
              <a:rPr lang="en-GB" dirty="0"/>
              <a:t>Motivation</a:t>
            </a:r>
          </a:p>
          <a:p>
            <a:pPr lvl="1"/>
            <a:r>
              <a:rPr lang="en-GB" dirty="0"/>
              <a:t>Communication</a:t>
            </a:r>
          </a:p>
          <a:p>
            <a:pPr lvl="1"/>
            <a:r>
              <a:rPr lang="en-GB" dirty="0"/>
              <a:t>Decision making</a:t>
            </a:r>
          </a:p>
          <a:p>
            <a:endParaRPr lang="en-GB" dirty="0"/>
          </a:p>
        </p:txBody>
      </p:sp>
      <p:sp>
        <p:nvSpPr>
          <p:cNvPr id="4" name="Footer Placeholder 3"/>
          <p:cNvSpPr>
            <a:spLocks noGrp="1"/>
          </p:cNvSpPr>
          <p:nvPr>
            <p:ph type="ftr" sz="quarter" idx="11"/>
          </p:nvPr>
        </p:nvSpPr>
        <p:spPr/>
        <p:txBody>
          <a:bodyPr/>
          <a:lstStyle/>
          <a:p>
            <a:r>
              <a:rPr lang="en-US" dirty="0" smtClean="0"/>
              <a:t>mb@du.ac.bd | www.tinyurl.com/monirb</a:t>
            </a:r>
            <a:endParaRPr lang="en-US" dirty="0"/>
          </a:p>
        </p:txBody>
      </p:sp>
    </p:spTree>
    <p:extLst>
      <p:ext uri="{BB962C8B-B14F-4D97-AF65-F5344CB8AC3E}">
        <p14:creationId xmlns:p14="http://schemas.microsoft.com/office/powerpoint/2010/main" val="12113933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pPr eaLnBrk="1" hangingPunct="1"/>
            <a:r>
              <a:rPr lang="en-US" dirty="0" smtClean="0"/>
              <a:t>PRINCE2 – Processes </a:t>
            </a:r>
            <a:r>
              <a:rPr lang="en-US" dirty="0" smtClean="0">
                <a:solidFill>
                  <a:srgbClr val="C00000"/>
                </a:solidFill>
              </a:rPr>
              <a:t>– Directing A Project</a:t>
            </a:r>
            <a:endParaRPr lang="en-US" dirty="0" smtClean="0"/>
          </a:p>
        </p:txBody>
      </p:sp>
      <p:sp>
        <p:nvSpPr>
          <p:cNvPr id="5" name="Content Placeholder 4"/>
          <p:cNvSpPr>
            <a:spLocks noGrp="1"/>
          </p:cNvSpPr>
          <p:nvPr>
            <p:ph idx="1"/>
          </p:nvPr>
        </p:nvSpPr>
        <p:spPr>
          <a:xfrm>
            <a:off x="1295400" y="1412776"/>
            <a:ext cx="7620000" cy="5040560"/>
          </a:xfrm>
        </p:spPr>
        <p:txBody>
          <a:bodyPr>
            <a:normAutofit lnSpcReduction="10000"/>
          </a:bodyPr>
          <a:lstStyle/>
          <a:p>
            <a:r>
              <a:rPr lang="en-GB" dirty="0" smtClean="0"/>
              <a:t>Activity-1 </a:t>
            </a:r>
          </a:p>
          <a:p>
            <a:endParaRPr lang="en-GB" dirty="0"/>
          </a:p>
          <a:p>
            <a:endParaRPr lang="en-GB" dirty="0" smtClean="0"/>
          </a:p>
          <a:p>
            <a:endParaRPr lang="en-GB" dirty="0"/>
          </a:p>
          <a:p>
            <a:endParaRPr lang="en-GB" dirty="0" smtClean="0"/>
          </a:p>
          <a:p>
            <a:endParaRPr lang="en-GB" dirty="0" smtClean="0"/>
          </a:p>
          <a:p>
            <a:endParaRPr lang="en-GB" dirty="0"/>
          </a:p>
          <a:p>
            <a:endParaRPr lang="en-GB" dirty="0"/>
          </a:p>
          <a:p>
            <a:r>
              <a:rPr lang="en-GB" dirty="0" smtClean="0"/>
              <a:t>Others</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15" y="2442325"/>
            <a:ext cx="3881081" cy="2354827"/>
          </a:xfrm>
          <a:prstGeom prst="rect">
            <a:avLst/>
          </a:prstGeom>
        </p:spPr>
      </p:pic>
      <p:pic>
        <p:nvPicPr>
          <p:cNvPr id="7" name="Picture 6"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2170" y="2531319"/>
            <a:ext cx="4402318" cy="2176837"/>
          </a:xfrm>
          <a:prstGeom prst="rect">
            <a:avLst/>
          </a:prstGeom>
        </p:spPr>
      </p:pic>
    </p:spTree>
    <p:extLst>
      <p:ext uri="{BB962C8B-B14F-4D97-AF65-F5344CB8AC3E}">
        <p14:creationId xmlns:p14="http://schemas.microsoft.com/office/powerpoint/2010/main" val="341110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Initiating A Project</a:t>
            </a:r>
            <a:endParaRPr lang="en-US" smtClean="0"/>
          </a:p>
        </p:txBody>
      </p:sp>
      <p:sp>
        <p:nvSpPr>
          <p:cNvPr id="54275" name="Content Placeholder 2"/>
          <p:cNvSpPr>
            <a:spLocks noGrp="1"/>
          </p:cNvSpPr>
          <p:nvPr>
            <p:ph idx="1"/>
          </p:nvPr>
        </p:nvSpPr>
        <p:spPr/>
        <p:txBody>
          <a:bodyPr/>
          <a:lstStyle/>
          <a:p>
            <a:pPr eaLnBrk="1" hangingPunct="1">
              <a:buFont typeface="Arial" charset="0"/>
              <a:buNone/>
            </a:pPr>
            <a:r>
              <a:rPr lang="en-GB" dirty="0" smtClean="0"/>
              <a:t>To date, the real work of the project has not begun. </a:t>
            </a:r>
          </a:p>
          <a:p>
            <a:pPr eaLnBrk="1" hangingPunct="1">
              <a:buFont typeface="Arial" charset="0"/>
              <a:buNone/>
            </a:pPr>
            <a:endParaRPr lang="en-GB" sz="1000" dirty="0" smtClean="0"/>
          </a:p>
          <a:p>
            <a:pPr eaLnBrk="1" hangingPunct="1">
              <a:buFont typeface="Arial" charset="0"/>
              <a:buNone/>
            </a:pPr>
            <a:r>
              <a:rPr lang="en-GB" dirty="0" smtClean="0"/>
              <a:t>The activities prior to this point have been focused on making sure that the project was not just a reaction to a temporary issue.</a:t>
            </a:r>
            <a:endParaRPr lang="en-US" dirty="0" smtClean="0"/>
          </a:p>
          <a:p>
            <a:pPr eaLnBrk="1" hangingPunct="1">
              <a:buFont typeface="Arial" charset="0"/>
              <a:buNone/>
            </a:pPr>
            <a:endParaRPr lang="en-US" dirty="0" smtClean="0"/>
          </a:p>
        </p:txBody>
      </p:sp>
    </p:spTree>
    <p:extLst>
      <p:ext uri="{BB962C8B-B14F-4D97-AF65-F5344CB8AC3E}">
        <p14:creationId xmlns:p14="http://schemas.microsoft.com/office/powerpoint/2010/main" val="3903316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descr="M:\Graphic Images\Yellow Men\effort-man-stairs-open-doo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4039" y="5197476"/>
            <a:ext cx="204421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Initiating A Project</a:t>
            </a:r>
            <a:endParaRPr lang="en-US" smtClean="0"/>
          </a:p>
        </p:txBody>
      </p:sp>
      <p:sp>
        <p:nvSpPr>
          <p:cNvPr id="55300" name="Content Placeholder 2"/>
          <p:cNvSpPr>
            <a:spLocks noGrp="1"/>
          </p:cNvSpPr>
          <p:nvPr>
            <p:ph idx="1"/>
          </p:nvPr>
        </p:nvSpPr>
        <p:spPr/>
        <p:txBody>
          <a:bodyPr>
            <a:normAutofit fontScale="85000" lnSpcReduction="10000"/>
          </a:bodyPr>
          <a:lstStyle/>
          <a:p>
            <a:pPr>
              <a:buNone/>
            </a:pPr>
            <a:r>
              <a:rPr lang="en-GB" dirty="0" smtClean="0"/>
              <a:t>Eight </a:t>
            </a:r>
            <a:r>
              <a:rPr lang="en-GB" dirty="0"/>
              <a:t>activities which are:</a:t>
            </a:r>
          </a:p>
          <a:p>
            <a:pPr>
              <a:buNone/>
            </a:pPr>
            <a:r>
              <a:rPr lang="en-GB" dirty="0"/>
              <a:t>• Preparing the Risk Management Strategy, </a:t>
            </a:r>
            <a:endParaRPr lang="en-GB" dirty="0" smtClean="0"/>
          </a:p>
          <a:p>
            <a:pPr>
              <a:buNone/>
            </a:pPr>
            <a:r>
              <a:rPr lang="en-GB" dirty="0" smtClean="0"/>
              <a:t>• </a:t>
            </a:r>
            <a:r>
              <a:rPr lang="en-GB" dirty="0"/>
              <a:t>Preparing the Configuration Management Strategy, </a:t>
            </a:r>
            <a:endParaRPr lang="en-GB" dirty="0" smtClean="0"/>
          </a:p>
          <a:p>
            <a:pPr>
              <a:buNone/>
            </a:pPr>
            <a:r>
              <a:rPr lang="en-GB" dirty="0" smtClean="0"/>
              <a:t>• </a:t>
            </a:r>
            <a:r>
              <a:rPr lang="en-GB" dirty="0"/>
              <a:t>Preparing the Quality Management Strategy, </a:t>
            </a:r>
            <a:endParaRPr lang="en-GB" dirty="0" smtClean="0"/>
          </a:p>
          <a:p>
            <a:pPr>
              <a:buNone/>
            </a:pPr>
            <a:r>
              <a:rPr lang="en-GB" dirty="0" smtClean="0"/>
              <a:t>• </a:t>
            </a:r>
            <a:r>
              <a:rPr lang="en-GB" dirty="0"/>
              <a:t>Communication Management </a:t>
            </a:r>
            <a:r>
              <a:rPr lang="en-GB" dirty="0" smtClean="0"/>
              <a:t>Strategy</a:t>
            </a:r>
          </a:p>
          <a:p>
            <a:pPr>
              <a:buNone/>
            </a:pPr>
            <a:r>
              <a:rPr lang="en-GB" dirty="0" smtClean="0"/>
              <a:t>• </a:t>
            </a:r>
            <a:r>
              <a:rPr lang="en-GB" dirty="0"/>
              <a:t>Setup of Project </a:t>
            </a:r>
            <a:r>
              <a:rPr lang="en-GB" dirty="0" smtClean="0"/>
              <a:t>Controls.</a:t>
            </a:r>
            <a:endParaRPr lang="en-GB" dirty="0"/>
          </a:p>
          <a:p>
            <a:pPr>
              <a:buNone/>
            </a:pPr>
            <a:r>
              <a:rPr lang="en-GB" dirty="0"/>
              <a:t>• Creating the Project </a:t>
            </a:r>
            <a:r>
              <a:rPr lang="en-GB" dirty="0" smtClean="0"/>
              <a:t>Plan.</a:t>
            </a:r>
            <a:endParaRPr lang="en-GB" dirty="0"/>
          </a:p>
          <a:p>
            <a:pPr>
              <a:buNone/>
            </a:pPr>
            <a:r>
              <a:rPr lang="en-GB" dirty="0"/>
              <a:t>• Refining the Business </a:t>
            </a:r>
            <a:r>
              <a:rPr lang="en-GB" dirty="0" smtClean="0"/>
              <a:t>Case.</a:t>
            </a:r>
            <a:endParaRPr lang="en-GB" dirty="0"/>
          </a:p>
          <a:p>
            <a:pPr>
              <a:buNone/>
            </a:pPr>
            <a:r>
              <a:rPr lang="en-GB" dirty="0" smtClean="0"/>
              <a:t>• Lastly, assembling the </a:t>
            </a:r>
            <a:r>
              <a:rPr lang="en-GB" b="1" dirty="0" smtClean="0"/>
              <a:t>Project Initiation Documentation</a:t>
            </a:r>
            <a:r>
              <a:rPr lang="en-GB" dirty="0" smtClean="0"/>
              <a:t>.</a:t>
            </a:r>
            <a:endParaRPr lang="en-US" dirty="0" smtClean="0"/>
          </a:p>
        </p:txBody>
      </p:sp>
    </p:spTree>
    <p:extLst>
      <p:ext uri="{BB962C8B-B14F-4D97-AF65-F5344CB8AC3E}">
        <p14:creationId xmlns:p14="http://schemas.microsoft.com/office/powerpoint/2010/main" val="2770692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Initiating A Project</a:t>
            </a:r>
            <a:endParaRPr lang="en-US" smtClean="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196752"/>
            <a:ext cx="8460432" cy="3772427"/>
          </a:xfrm>
          <a:prstGeom prst="rect">
            <a:avLst/>
          </a:prstGeom>
        </p:spPr>
      </p:pic>
      <p:pic>
        <p:nvPicPr>
          <p:cNvPr id="8" name="Content Placeholder 1" descr="Screen Clipping"/>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95736" y="5229200"/>
            <a:ext cx="6768752" cy="1368152"/>
          </a:xfrm>
        </p:spPr>
      </p:pic>
    </p:spTree>
    <p:extLst>
      <p:ext uri="{BB962C8B-B14F-4D97-AF65-F5344CB8AC3E}">
        <p14:creationId xmlns:p14="http://schemas.microsoft.com/office/powerpoint/2010/main" val="2348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itle 1"/>
          <p:cNvSpPr>
            <a:spLocks noGrp="1"/>
          </p:cNvSpPr>
          <p:nvPr>
            <p:ph type="title"/>
          </p:nvPr>
        </p:nvSpPr>
        <p:spPr/>
        <p:txBody>
          <a:bodyPr>
            <a:normAutofit fontScale="90000"/>
          </a:bodyPr>
          <a:lstStyle/>
          <a:p>
            <a:pPr eaLnBrk="1" hangingPunct="1"/>
            <a:r>
              <a:rPr lang="en-US" dirty="0" smtClean="0"/>
              <a:t>PRINCE2 – Processes </a:t>
            </a:r>
            <a:r>
              <a:rPr lang="en-US" dirty="0" smtClean="0">
                <a:solidFill>
                  <a:srgbClr val="C00000"/>
                </a:solidFill>
              </a:rPr>
              <a:t>– Initiating A Project - Activities</a:t>
            </a:r>
            <a:endParaRPr lang="en-US" dirty="0" smtClean="0"/>
          </a:p>
        </p:txBody>
      </p:sp>
      <p:pic>
        <p:nvPicPr>
          <p:cNvPr id="2" name="Content Placeholder 1"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556792"/>
            <a:ext cx="3600400" cy="2562583"/>
          </a:xfr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2132856"/>
            <a:ext cx="5115639" cy="4410691"/>
          </a:xfrm>
          <a:prstGeom prst="rect">
            <a:avLst/>
          </a:prstGeom>
        </p:spPr>
      </p:pic>
    </p:spTree>
    <p:extLst>
      <p:ext uri="{BB962C8B-B14F-4D97-AF65-F5344CB8AC3E}">
        <p14:creationId xmlns:p14="http://schemas.microsoft.com/office/powerpoint/2010/main" val="1656017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Initiating A Project</a:t>
            </a:r>
            <a:endParaRPr lang="en-US" smtClean="0"/>
          </a:p>
        </p:txBody>
      </p:sp>
      <p:pic>
        <p:nvPicPr>
          <p:cNvPr id="2" name="Content Placeholder 1"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6003" y="2060848"/>
            <a:ext cx="7796593" cy="3744416"/>
          </a:xfrm>
        </p:spPr>
      </p:pic>
    </p:spTree>
    <p:extLst>
      <p:ext uri="{BB962C8B-B14F-4D97-AF65-F5344CB8AC3E}">
        <p14:creationId xmlns:p14="http://schemas.microsoft.com/office/powerpoint/2010/main" val="3050773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Controlling a Stage</a:t>
            </a:r>
            <a:endParaRPr lang="en-US" smtClean="0"/>
          </a:p>
        </p:txBody>
      </p:sp>
      <p:sp>
        <p:nvSpPr>
          <p:cNvPr id="60419" name="Content Placeholder 2"/>
          <p:cNvSpPr>
            <a:spLocks noGrp="1"/>
          </p:cNvSpPr>
          <p:nvPr>
            <p:ph idx="1"/>
          </p:nvPr>
        </p:nvSpPr>
        <p:spPr/>
        <p:txBody>
          <a:bodyPr>
            <a:normAutofit fontScale="92500" lnSpcReduction="10000"/>
          </a:bodyPr>
          <a:lstStyle/>
          <a:p>
            <a:pPr eaLnBrk="1" hangingPunct="1">
              <a:buFont typeface="Arial" charset="0"/>
              <a:buNone/>
            </a:pPr>
            <a:r>
              <a:rPr lang="en-US" dirty="0" smtClean="0"/>
              <a:t>Now that we have defined the “products” that are to be delivered, we need to ensure that we can actually deliver these products. Saying we can is one thing – actually doing it requires control disciplines. </a:t>
            </a:r>
          </a:p>
          <a:p>
            <a:pPr eaLnBrk="1" hangingPunct="1">
              <a:buFont typeface="Arial" charset="0"/>
              <a:buNone/>
            </a:pPr>
            <a:endParaRPr lang="en-US" sz="500" dirty="0" smtClean="0"/>
          </a:p>
          <a:p>
            <a:pPr eaLnBrk="1" hangingPunct="1">
              <a:buFont typeface="Arial" charset="0"/>
              <a:buNone/>
            </a:pPr>
            <a:r>
              <a:rPr lang="en-US" dirty="0" smtClean="0"/>
              <a:t>It requires discipline to ensure that resources don’t get side tracked/distracted and it requires controls to ensure that the plan, along with its requisite budgets and time constraints are adhered to.</a:t>
            </a:r>
          </a:p>
          <a:p>
            <a:pPr eaLnBrk="1" hangingPunct="1">
              <a:buFont typeface="Arial" charset="0"/>
              <a:buNone/>
            </a:pPr>
            <a:endParaRPr lang="en-US" dirty="0" smtClean="0"/>
          </a:p>
          <a:p>
            <a:pPr eaLnBrk="1" hangingPunct="1"/>
            <a:endParaRPr lang="en-US" dirty="0" smtClean="0"/>
          </a:p>
        </p:txBody>
      </p:sp>
    </p:spTree>
    <p:extLst>
      <p:ext uri="{BB962C8B-B14F-4D97-AF65-F5344CB8AC3E}">
        <p14:creationId xmlns:p14="http://schemas.microsoft.com/office/powerpoint/2010/main" val="1828108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Controlling a Stage</a:t>
            </a:r>
            <a:endParaRPr lang="en-US" smtClean="0"/>
          </a:p>
        </p:txBody>
      </p:sp>
      <p:sp>
        <p:nvSpPr>
          <p:cNvPr id="61443" name="Content Placeholder 2"/>
          <p:cNvSpPr>
            <a:spLocks noGrp="1"/>
          </p:cNvSpPr>
          <p:nvPr>
            <p:ph idx="1"/>
          </p:nvPr>
        </p:nvSpPr>
        <p:spPr/>
        <p:txBody>
          <a:bodyPr>
            <a:normAutofit/>
          </a:bodyPr>
          <a:lstStyle/>
          <a:p>
            <a:r>
              <a:rPr lang="en-GB" dirty="0" smtClean="0"/>
              <a:t>8 </a:t>
            </a:r>
            <a:r>
              <a:rPr lang="en-GB" dirty="0"/>
              <a:t>activities, which are divided in </a:t>
            </a:r>
            <a:endParaRPr lang="en-GB" dirty="0" smtClean="0"/>
          </a:p>
          <a:p>
            <a:pPr lvl="1"/>
            <a:r>
              <a:rPr lang="en-GB" dirty="0"/>
              <a:t>T</a:t>
            </a:r>
            <a:r>
              <a:rPr lang="en-GB" dirty="0" smtClean="0"/>
              <a:t>hree </a:t>
            </a:r>
            <a:r>
              <a:rPr lang="en-GB" dirty="0"/>
              <a:t>Work Package activities, </a:t>
            </a:r>
            <a:endParaRPr lang="en-GB" dirty="0" smtClean="0"/>
          </a:p>
          <a:p>
            <a:pPr lvl="1"/>
            <a:r>
              <a:rPr lang="en-GB" dirty="0" smtClean="0"/>
              <a:t>2 </a:t>
            </a:r>
            <a:r>
              <a:rPr lang="en-GB" dirty="0"/>
              <a:t>Monitoring and Reporting activities, and </a:t>
            </a:r>
            <a:endParaRPr lang="en-GB" dirty="0" smtClean="0"/>
          </a:p>
          <a:p>
            <a:pPr lvl="1"/>
            <a:r>
              <a:rPr lang="en-GB" dirty="0"/>
              <a:t>T</a:t>
            </a:r>
            <a:r>
              <a:rPr lang="en-GB" dirty="0" smtClean="0"/>
              <a:t>hree </a:t>
            </a:r>
            <a:r>
              <a:rPr lang="en-GB" dirty="0"/>
              <a:t>Issues activities. </a:t>
            </a:r>
            <a:endParaRPr lang="en-US" dirty="0" smtClean="0"/>
          </a:p>
        </p:txBody>
      </p:sp>
      <p:pic>
        <p:nvPicPr>
          <p:cNvPr id="61444" name="Picture 4" descr="M:\Graphic Images\Yellow Men\challenges - man with con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6212" y="5029200"/>
            <a:ext cx="2250831"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4079858"/>
            <a:ext cx="5976664" cy="1653397"/>
          </a:xfrm>
          <a:prstGeom prst="rect">
            <a:avLst/>
          </a:prstGeom>
        </p:spPr>
      </p:pic>
    </p:spTree>
    <p:extLst>
      <p:ext uri="{BB962C8B-B14F-4D97-AF65-F5344CB8AC3E}">
        <p14:creationId xmlns:p14="http://schemas.microsoft.com/office/powerpoint/2010/main" val="3997227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Controlling a Stage</a:t>
            </a:r>
            <a:endParaRPr lang="en-US" smtClean="0"/>
          </a:p>
        </p:txBody>
      </p:sp>
      <p:pic>
        <p:nvPicPr>
          <p:cNvPr id="2" name="Content Placeholder 1"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7664" y="1676400"/>
            <a:ext cx="7344816" cy="4572000"/>
          </a:xfrm>
        </p:spPr>
      </p:pic>
    </p:spTree>
    <p:extLst>
      <p:ext uri="{BB962C8B-B14F-4D97-AF65-F5344CB8AC3E}">
        <p14:creationId xmlns:p14="http://schemas.microsoft.com/office/powerpoint/2010/main" val="2154883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Controlling a Stage</a:t>
            </a:r>
            <a:endParaRPr lang="en-US" smtClean="0"/>
          </a:p>
        </p:txBody>
      </p:sp>
      <p:sp>
        <p:nvSpPr>
          <p:cNvPr id="63492" name="Content Placeholder 2"/>
          <p:cNvSpPr>
            <a:spLocks noGrp="1"/>
          </p:cNvSpPr>
          <p:nvPr>
            <p:ph idx="1"/>
          </p:nvPr>
        </p:nvSpPr>
        <p:spPr>
          <a:xfrm>
            <a:off x="1295400" y="1340768"/>
            <a:ext cx="7620000" cy="5256584"/>
          </a:xfrm>
        </p:spPr>
        <p:txBody>
          <a:bodyPr>
            <a:normAutofit fontScale="92500" lnSpcReduction="10000"/>
          </a:bodyPr>
          <a:lstStyle/>
          <a:p>
            <a:pPr eaLnBrk="1" hangingPunct="1"/>
            <a:r>
              <a:rPr lang="en-US" dirty="0" smtClean="0"/>
              <a:t>Sample activity</a:t>
            </a:r>
          </a:p>
          <a:p>
            <a:pPr eaLnBrk="1" hangingPunct="1"/>
            <a:endParaRPr lang="en-US" dirty="0"/>
          </a:p>
          <a:p>
            <a:pPr eaLnBrk="1" hangingPunct="1"/>
            <a:endParaRPr lang="en-US" dirty="0" smtClean="0"/>
          </a:p>
          <a:p>
            <a:pPr eaLnBrk="1" hangingPunct="1"/>
            <a:endParaRPr lang="en-US" dirty="0"/>
          </a:p>
          <a:p>
            <a:pPr eaLnBrk="1" hangingPunct="1"/>
            <a:endParaRPr lang="en-US" dirty="0" smtClean="0"/>
          </a:p>
          <a:p>
            <a:pPr eaLnBrk="1" hangingPunct="1"/>
            <a:endParaRPr lang="en-US" dirty="0"/>
          </a:p>
          <a:p>
            <a:pPr eaLnBrk="1" hangingPunct="1"/>
            <a:endParaRPr lang="en-US" dirty="0" smtClean="0"/>
          </a:p>
          <a:p>
            <a:pPr eaLnBrk="1" hangingPunct="1"/>
            <a:endParaRPr lang="en-US" dirty="0" smtClean="0"/>
          </a:p>
          <a:p>
            <a:pPr marL="0" indent="0" eaLnBrk="1" hangingPunct="1">
              <a:buNone/>
            </a:pPr>
            <a:endParaRPr lang="en-US" dirty="0" smtClean="0"/>
          </a:p>
          <a:p>
            <a:pPr eaLnBrk="1" hangingPunct="1"/>
            <a:r>
              <a:rPr lang="en-US" dirty="0" smtClean="0"/>
              <a:t>Other activities</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1916832"/>
            <a:ext cx="5029902" cy="3924848"/>
          </a:xfrm>
          <a:prstGeom prst="rect">
            <a:avLst/>
          </a:prstGeom>
        </p:spPr>
      </p:pic>
    </p:spTree>
    <p:extLst>
      <p:ext uri="{BB962C8B-B14F-4D97-AF65-F5344CB8AC3E}">
        <p14:creationId xmlns:p14="http://schemas.microsoft.com/office/powerpoint/2010/main" val="168629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fails</a:t>
            </a:r>
            <a:endParaRPr lang="en-GB"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988840"/>
            <a:ext cx="7700638" cy="3600400"/>
          </a:xfrm>
        </p:spPr>
      </p:pic>
      <p:sp>
        <p:nvSpPr>
          <p:cNvPr id="4" name="Footer Placeholder 3"/>
          <p:cNvSpPr>
            <a:spLocks noGrp="1"/>
          </p:cNvSpPr>
          <p:nvPr>
            <p:ph type="ftr" sz="quarter" idx="11"/>
          </p:nvPr>
        </p:nvSpPr>
        <p:spPr/>
        <p:txBody>
          <a:bodyPr/>
          <a:lstStyle/>
          <a:p>
            <a:r>
              <a:rPr lang="en-US" smtClean="0"/>
              <a:t>mb@du.ac.bd | www.tinyurl.com/monirb</a:t>
            </a:r>
            <a:endParaRPr lang="en-US" dirty="0"/>
          </a:p>
        </p:txBody>
      </p:sp>
    </p:spTree>
    <p:extLst>
      <p:ext uri="{BB962C8B-B14F-4D97-AF65-F5344CB8AC3E}">
        <p14:creationId xmlns:p14="http://schemas.microsoft.com/office/powerpoint/2010/main" val="978114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itle 1"/>
          <p:cNvSpPr>
            <a:spLocks noGrp="1"/>
          </p:cNvSpPr>
          <p:nvPr>
            <p:ph type="title"/>
          </p:nvPr>
        </p:nvSpPr>
        <p:spPr/>
        <p:txBody>
          <a:bodyPr>
            <a:normAutofit fontScale="90000"/>
          </a:bodyPr>
          <a:lstStyle/>
          <a:p>
            <a:pPr eaLnBrk="1" hangingPunct="1"/>
            <a:r>
              <a:rPr lang="en-US" smtClean="0"/>
              <a:t>PRINCE2 – Processes </a:t>
            </a:r>
            <a:r>
              <a:rPr lang="en-US" smtClean="0">
                <a:solidFill>
                  <a:srgbClr val="C00000"/>
                </a:solidFill>
              </a:rPr>
              <a:t>– Controlling a Stage</a:t>
            </a:r>
            <a:endParaRPr lang="en-US" smtClean="0"/>
          </a:p>
        </p:txBody>
      </p:sp>
      <p:sp>
        <p:nvSpPr>
          <p:cNvPr id="63492" name="Content Placeholder 2"/>
          <p:cNvSpPr>
            <a:spLocks noGrp="1"/>
          </p:cNvSpPr>
          <p:nvPr>
            <p:ph idx="1"/>
          </p:nvPr>
        </p:nvSpPr>
        <p:spPr>
          <a:xfrm>
            <a:off x="1295400" y="1556792"/>
            <a:ext cx="7620000" cy="5256584"/>
          </a:xfrm>
        </p:spPr>
        <p:txBody>
          <a:bodyPr>
            <a:normAutofit fontScale="92500" lnSpcReduction="10000"/>
          </a:bodyPr>
          <a:lstStyle/>
          <a:p>
            <a:pPr eaLnBrk="1" hangingPunct="1"/>
            <a:r>
              <a:rPr lang="en-US" dirty="0" smtClean="0"/>
              <a:t>Sample roles of an activity</a:t>
            </a:r>
          </a:p>
          <a:p>
            <a:pPr eaLnBrk="1" hangingPunct="1"/>
            <a:endParaRPr lang="en-US" dirty="0"/>
          </a:p>
          <a:p>
            <a:pPr eaLnBrk="1" hangingPunct="1"/>
            <a:endParaRPr lang="en-US" dirty="0" smtClean="0"/>
          </a:p>
          <a:p>
            <a:pPr eaLnBrk="1" hangingPunct="1"/>
            <a:endParaRPr lang="en-US" dirty="0"/>
          </a:p>
          <a:p>
            <a:pPr eaLnBrk="1" hangingPunct="1"/>
            <a:endParaRPr lang="en-US" dirty="0" smtClean="0"/>
          </a:p>
          <a:p>
            <a:pPr eaLnBrk="1" hangingPunct="1"/>
            <a:endParaRPr lang="en-US" dirty="0"/>
          </a:p>
          <a:p>
            <a:pPr eaLnBrk="1" hangingPunct="1"/>
            <a:endParaRPr lang="en-US" dirty="0" smtClean="0"/>
          </a:p>
          <a:p>
            <a:pPr eaLnBrk="1" hangingPunct="1"/>
            <a:endParaRPr lang="en-US" dirty="0" smtClean="0"/>
          </a:p>
          <a:p>
            <a:pPr marL="0" indent="0" eaLnBrk="1" hangingPunct="1">
              <a:buNone/>
            </a:pPr>
            <a:endParaRPr lang="en-US" dirty="0" smtClean="0"/>
          </a:p>
          <a:p>
            <a:pPr eaLnBrk="1" hangingPunct="1"/>
            <a:r>
              <a:rPr lang="en-US" dirty="0" smtClean="0"/>
              <a:t>Others</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132856"/>
            <a:ext cx="5187366" cy="3918391"/>
          </a:xfrm>
          <a:prstGeom prst="rect">
            <a:avLst/>
          </a:prstGeom>
        </p:spPr>
      </p:pic>
    </p:spTree>
    <p:extLst>
      <p:ext uri="{BB962C8B-B14F-4D97-AF65-F5344CB8AC3E}">
        <p14:creationId xmlns:p14="http://schemas.microsoft.com/office/powerpoint/2010/main" val="1282549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725366" y="116632"/>
            <a:ext cx="8418634" cy="1008112"/>
          </a:xfrm>
        </p:spPr>
        <p:txBody>
          <a:bodyPr>
            <a:normAutofit fontScale="90000"/>
          </a:bodyPr>
          <a:lstStyle/>
          <a:p>
            <a:pPr eaLnBrk="1" hangingPunct="1"/>
            <a:r>
              <a:rPr lang="en-US" dirty="0" smtClean="0"/>
              <a:t>PRINCE2 – Processes </a:t>
            </a:r>
            <a:r>
              <a:rPr lang="en-US" dirty="0" smtClean="0">
                <a:solidFill>
                  <a:srgbClr val="C00000"/>
                </a:solidFill>
              </a:rPr>
              <a:t>– Managing Product Delivery</a:t>
            </a:r>
            <a:endParaRPr lang="en-US" dirty="0" smtClean="0"/>
          </a:p>
        </p:txBody>
      </p:sp>
      <p:sp>
        <p:nvSpPr>
          <p:cNvPr id="64515" name="Content Placeholder 2"/>
          <p:cNvSpPr>
            <a:spLocks noGrp="1"/>
          </p:cNvSpPr>
          <p:nvPr>
            <p:ph idx="1"/>
          </p:nvPr>
        </p:nvSpPr>
        <p:spPr/>
        <p:txBody>
          <a:bodyPr>
            <a:normAutofit fontScale="92500" lnSpcReduction="10000"/>
          </a:bodyPr>
          <a:lstStyle/>
          <a:p>
            <a:pPr eaLnBrk="1" hangingPunct="1">
              <a:buFont typeface="Arial" charset="0"/>
              <a:buNone/>
            </a:pPr>
            <a:r>
              <a:rPr lang="en-GB" dirty="0" smtClean="0"/>
              <a:t>Someone has to do the work!</a:t>
            </a:r>
          </a:p>
          <a:p>
            <a:pPr eaLnBrk="1" hangingPunct="1">
              <a:buFont typeface="Arial" charset="0"/>
              <a:buNone/>
            </a:pPr>
            <a:endParaRPr lang="en-US" sz="1000" dirty="0" smtClean="0"/>
          </a:p>
          <a:p>
            <a:pPr eaLnBrk="1" hangingPunct="1">
              <a:buFont typeface="Arial" charset="0"/>
              <a:buNone/>
            </a:pPr>
            <a:r>
              <a:rPr lang="en-GB" dirty="0" smtClean="0"/>
              <a:t>We refer to the “someone” as third party Suppliers. </a:t>
            </a:r>
          </a:p>
          <a:p>
            <a:pPr eaLnBrk="1" hangingPunct="1">
              <a:buFont typeface="Arial" charset="0"/>
              <a:buNone/>
            </a:pPr>
            <a:endParaRPr lang="en-GB" sz="1000" dirty="0" smtClean="0"/>
          </a:p>
          <a:p>
            <a:pPr eaLnBrk="1" hangingPunct="1">
              <a:buFont typeface="Arial" charset="0"/>
              <a:buNone/>
            </a:pPr>
            <a:r>
              <a:rPr lang="en-GB" dirty="0" smtClean="0"/>
              <a:t>We should also not get trapped in thinking that third party suppliers are only those external to the actual business. The Project generally calls upon internal staff to perform specific activities for the project – these staff then also become “third party suppliers”.</a:t>
            </a:r>
            <a:endParaRPr lang="en-US" dirty="0" smtClean="0"/>
          </a:p>
          <a:p>
            <a:pPr eaLnBrk="1" hangingPunct="1"/>
            <a:endParaRPr lang="en-US" dirty="0" smtClean="0"/>
          </a:p>
        </p:txBody>
      </p:sp>
    </p:spTree>
    <p:extLst>
      <p:ext uri="{BB962C8B-B14F-4D97-AF65-F5344CB8AC3E}">
        <p14:creationId xmlns:p14="http://schemas.microsoft.com/office/powerpoint/2010/main" val="397436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725366" y="116633"/>
            <a:ext cx="8418634" cy="1152128"/>
          </a:xfrm>
        </p:spPr>
        <p:txBody>
          <a:bodyPr>
            <a:normAutofit fontScale="90000"/>
          </a:bodyPr>
          <a:lstStyle/>
          <a:p>
            <a:pPr eaLnBrk="1" hangingPunct="1"/>
            <a:r>
              <a:rPr lang="en-US" dirty="0" smtClean="0"/>
              <a:t>PRINCE2 – Processes </a:t>
            </a:r>
            <a:r>
              <a:rPr lang="en-US" dirty="0" smtClean="0">
                <a:solidFill>
                  <a:srgbClr val="C00000"/>
                </a:solidFill>
              </a:rPr>
              <a:t>– Managing Product Delivery</a:t>
            </a:r>
            <a:endParaRPr lang="en-US" dirty="0" smtClean="0"/>
          </a:p>
        </p:txBody>
      </p:sp>
      <p:sp>
        <p:nvSpPr>
          <p:cNvPr id="65539" name="Content Placeholder 2"/>
          <p:cNvSpPr>
            <a:spLocks noGrp="1"/>
          </p:cNvSpPr>
          <p:nvPr>
            <p:ph idx="1"/>
          </p:nvPr>
        </p:nvSpPr>
        <p:spPr/>
        <p:txBody>
          <a:bodyPr>
            <a:normAutofit/>
          </a:bodyPr>
          <a:lstStyle/>
          <a:p>
            <a:r>
              <a:rPr lang="en-GB" dirty="0" smtClean="0"/>
              <a:t>3 </a:t>
            </a:r>
            <a:r>
              <a:rPr lang="en-GB" dirty="0"/>
              <a:t>activities which are: </a:t>
            </a:r>
          </a:p>
          <a:p>
            <a:pPr lvl="1"/>
            <a:r>
              <a:rPr lang="en-GB" dirty="0" smtClean="0"/>
              <a:t>Accepting </a:t>
            </a:r>
            <a:r>
              <a:rPr lang="en-GB" dirty="0"/>
              <a:t>a Work Package </a:t>
            </a:r>
          </a:p>
          <a:p>
            <a:pPr lvl="1"/>
            <a:r>
              <a:rPr lang="en-GB" dirty="0" smtClean="0"/>
              <a:t>Executing </a:t>
            </a:r>
            <a:r>
              <a:rPr lang="en-GB" dirty="0"/>
              <a:t>a Work Package </a:t>
            </a:r>
          </a:p>
          <a:p>
            <a:pPr lvl="1"/>
            <a:r>
              <a:rPr lang="en-GB" dirty="0" smtClean="0"/>
              <a:t>Delivering </a:t>
            </a:r>
            <a:r>
              <a:rPr lang="en-GB" dirty="0"/>
              <a:t>a Work Package </a:t>
            </a:r>
          </a:p>
          <a:p>
            <a:pPr eaLnBrk="1" hangingPunct="1"/>
            <a:endParaRPr lang="en-US"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3861048"/>
            <a:ext cx="6552728" cy="2232248"/>
          </a:xfrm>
          <a:prstGeom prst="rect">
            <a:avLst/>
          </a:prstGeom>
        </p:spPr>
      </p:pic>
    </p:spTree>
    <p:extLst>
      <p:ext uri="{BB962C8B-B14F-4D97-AF65-F5344CB8AC3E}">
        <p14:creationId xmlns:p14="http://schemas.microsoft.com/office/powerpoint/2010/main" val="1329208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725366" y="116633"/>
            <a:ext cx="8418634" cy="1152128"/>
          </a:xfrm>
        </p:spPr>
        <p:txBody>
          <a:bodyPr>
            <a:normAutofit fontScale="90000"/>
          </a:bodyPr>
          <a:lstStyle/>
          <a:p>
            <a:pPr eaLnBrk="1" hangingPunct="1"/>
            <a:r>
              <a:rPr lang="en-US" dirty="0" smtClean="0"/>
              <a:t>PRINCE2 – Processes </a:t>
            </a:r>
            <a:r>
              <a:rPr lang="en-US" dirty="0" smtClean="0">
                <a:solidFill>
                  <a:srgbClr val="C00000"/>
                </a:solidFill>
              </a:rPr>
              <a:t>– Managing Product Delivery</a:t>
            </a:r>
            <a:endParaRPr lang="en-US" dirty="0" smtClean="0"/>
          </a:p>
        </p:txBody>
      </p:sp>
      <p:pic>
        <p:nvPicPr>
          <p:cNvPr id="3" name="Content Placeholder 2"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3728" y="1844824"/>
            <a:ext cx="6696744" cy="4542366"/>
          </a:xfrm>
        </p:spPr>
      </p:pic>
    </p:spTree>
    <p:extLst>
      <p:ext uri="{BB962C8B-B14F-4D97-AF65-F5344CB8AC3E}">
        <p14:creationId xmlns:p14="http://schemas.microsoft.com/office/powerpoint/2010/main" val="4168057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725366" y="116633"/>
            <a:ext cx="8418634" cy="1152128"/>
          </a:xfrm>
        </p:spPr>
        <p:txBody>
          <a:bodyPr>
            <a:normAutofit fontScale="90000"/>
          </a:bodyPr>
          <a:lstStyle/>
          <a:p>
            <a:pPr eaLnBrk="1" hangingPunct="1"/>
            <a:r>
              <a:rPr lang="en-US" dirty="0" smtClean="0"/>
              <a:t>PRINCE2 – Processes </a:t>
            </a:r>
            <a:r>
              <a:rPr lang="en-US" dirty="0" smtClean="0">
                <a:solidFill>
                  <a:srgbClr val="C00000"/>
                </a:solidFill>
              </a:rPr>
              <a:t>– Managing Product Delivery</a:t>
            </a:r>
            <a:endParaRPr lang="en-US" dirty="0" smtClean="0"/>
          </a:p>
        </p:txBody>
      </p:sp>
      <p:sp>
        <p:nvSpPr>
          <p:cNvPr id="2" name="Content Placeholder 1"/>
          <p:cNvSpPr>
            <a:spLocks noGrp="1"/>
          </p:cNvSpPr>
          <p:nvPr>
            <p:ph idx="1"/>
          </p:nvPr>
        </p:nvSpPr>
        <p:spPr/>
        <p:txBody>
          <a:bodyPr/>
          <a:lstStyle/>
          <a:p>
            <a:r>
              <a:rPr lang="en-GB" dirty="0" smtClean="0"/>
              <a:t>Sample activity &amp; responsibility</a:t>
            </a:r>
            <a:endParaRPr lang="en-GB"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411082"/>
            <a:ext cx="3744280" cy="2170046"/>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5989" y="2411082"/>
            <a:ext cx="4995056" cy="2764974"/>
          </a:xfrm>
          <a:prstGeom prst="rect">
            <a:avLst/>
          </a:prstGeom>
        </p:spPr>
      </p:pic>
    </p:spTree>
    <p:extLst>
      <p:ext uri="{BB962C8B-B14F-4D97-AF65-F5344CB8AC3E}">
        <p14:creationId xmlns:p14="http://schemas.microsoft.com/office/powerpoint/2010/main" val="4184641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725366" y="-113655"/>
            <a:ext cx="8418634" cy="1454423"/>
          </a:xfrm>
        </p:spPr>
        <p:txBody>
          <a:bodyPr>
            <a:normAutofit/>
          </a:bodyPr>
          <a:lstStyle/>
          <a:p>
            <a:pPr eaLnBrk="1" hangingPunct="1"/>
            <a:r>
              <a:rPr lang="en-US" dirty="0" smtClean="0"/>
              <a:t>PRINCE2 – Processes </a:t>
            </a:r>
            <a:r>
              <a:rPr lang="en-US" dirty="0" smtClean="0">
                <a:solidFill>
                  <a:srgbClr val="C00000"/>
                </a:solidFill>
              </a:rPr>
              <a:t>– Managing Stage Boundaries</a:t>
            </a:r>
            <a:endParaRPr lang="en-US" dirty="0" smtClean="0"/>
          </a:p>
        </p:txBody>
      </p:sp>
      <p:sp>
        <p:nvSpPr>
          <p:cNvPr id="66563" name="Content Placeholder 2"/>
          <p:cNvSpPr>
            <a:spLocks noGrp="1"/>
          </p:cNvSpPr>
          <p:nvPr>
            <p:ph idx="1"/>
          </p:nvPr>
        </p:nvSpPr>
        <p:spPr/>
        <p:txBody>
          <a:bodyPr>
            <a:normAutofit lnSpcReduction="10000"/>
          </a:bodyPr>
          <a:lstStyle/>
          <a:p>
            <a:pPr eaLnBrk="1" hangingPunct="1">
              <a:buFont typeface="Arial" charset="0"/>
              <a:buNone/>
            </a:pPr>
            <a:r>
              <a:rPr lang="en-GB" dirty="0" smtClean="0"/>
              <a:t>The Managing Stage Boundaries (SB) process is all about building in the line breaks, so that we can check the project is still on track and heading in the right direction to deliver the benefits. </a:t>
            </a:r>
          </a:p>
          <a:p>
            <a:pPr eaLnBrk="1" hangingPunct="1">
              <a:buFont typeface="Arial" charset="0"/>
              <a:buNone/>
            </a:pPr>
            <a:endParaRPr lang="en-GB" sz="1000" dirty="0" smtClean="0"/>
          </a:p>
          <a:p>
            <a:pPr eaLnBrk="1" hangingPunct="1">
              <a:buFont typeface="Arial" charset="0"/>
              <a:buNone/>
            </a:pPr>
            <a:r>
              <a:rPr lang="en-GB" dirty="0" smtClean="0"/>
              <a:t>If it is not, then we can change direction or stop the project – without inflicting any more damage on the organization (principally cost).</a:t>
            </a:r>
            <a:endParaRPr lang="en-US" dirty="0" smtClean="0"/>
          </a:p>
          <a:p>
            <a:pPr eaLnBrk="1" hangingPunct="1"/>
            <a:endParaRPr lang="en-US" dirty="0" smtClean="0"/>
          </a:p>
        </p:txBody>
      </p:sp>
    </p:spTree>
    <p:extLst>
      <p:ext uri="{BB962C8B-B14F-4D97-AF65-F5344CB8AC3E}">
        <p14:creationId xmlns:p14="http://schemas.microsoft.com/office/powerpoint/2010/main" val="316779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708017" y="188640"/>
            <a:ext cx="8418634" cy="1166391"/>
          </a:xfrm>
        </p:spPr>
        <p:txBody>
          <a:bodyPr>
            <a:normAutofit fontScale="90000"/>
          </a:bodyPr>
          <a:lstStyle/>
          <a:p>
            <a:pPr eaLnBrk="1" hangingPunct="1"/>
            <a:r>
              <a:rPr lang="en-US" dirty="0" smtClean="0"/>
              <a:t>PRINCE2 – Processes </a:t>
            </a:r>
            <a:r>
              <a:rPr lang="en-US" dirty="0" smtClean="0">
                <a:solidFill>
                  <a:srgbClr val="C00000"/>
                </a:solidFill>
              </a:rPr>
              <a:t>– Managing Stage Boundaries</a:t>
            </a:r>
            <a:endParaRPr lang="en-US" dirty="0" smtClean="0"/>
          </a:p>
        </p:txBody>
      </p:sp>
      <p:sp>
        <p:nvSpPr>
          <p:cNvPr id="3" name="Content Placeholder 2"/>
          <p:cNvSpPr>
            <a:spLocks noGrp="1"/>
          </p:cNvSpPr>
          <p:nvPr>
            <p:ph idx="1"/>
          </p:nvPr>
        </p:nvSpPr>
        <p:spPr/>
        <p:txBody>
          <a:bodyPr>
            <a:noAutofit/>
          </a:bodyPr>
          <a:lstStyle/>
          <a:p>
            <a:pPr marL="0" indent="0">
              <a:buNone/>
            </a:pPr>
            <a:r>
              <a:rPr lang="en-GB" sz="2000" dirty="0" smtClean="0"/>
              <a:t>5 </a:t>
            </a:r>
            <a:r>
              <a:rPr lang="en-GB" sz="2000" dirty="0"/>
              <a:t>activities within the Managing a Stage Boundary and they are: </a:t>
            </a:r>
          </a:p>
          <a:p>
            <a:r>
              <a:rPr lang="en-GB" sz="2000" dirty="0" smtClean="0"/>
              <a:t>Planning </a:t>
            </a:r>
            <a:r>
              <a:rPr lang="en-GB" sz="2000" dirty="0"/>
              <a:t>the next </a:t>
            </a:r>
            <a:r>
              <a:rPr lang="en-GB" sz="2000" dirty="0" smtClean="0"/>
              <a:t>stage</a:t>
            </a:r>
          </a:p>
          <a:p>
            <a:r>
              <a:rPr lang="en-GB" sz="2000" dirty="0" smtClean="0"/>
              <a:t>Update </a:t>
            </a:r>
            <a:r>
              <a:rPr lang="en-GB" sz="2000" dirty="0"/>
              <a:t>the Project Plan, with information from current &amp; next stage. </a:t>
            </a:r>
          </a:p>
          <a:p>
            <a:r>
              <a:rPr lang="en-GB" sz="2000" dirty="0" smtClean="0"/>
              <a:t> </a:t>
            </a:r>
            <a:r>
              <a:rPr lang="en-GB" sz="2000" dirty="0"/>
              <a:t>Update the Business Case, since cost, time and risk will most likely have changed. </a:t>
            </a:r>
          </a:p>
          <a:p>
            <a:r>
              <a:rPr lang="en-GB" sz="2000" dirty="0" smtClean="0"/>
              <a:t>Reporting </a:t>
            </a:r>
            <a:r>
              <a:rPr lang="en-GB" sz="2000" dirty="0"/>
              <a:t>Stage End and Creating the End Stage </a:t>
            </a:r>
            <a:r>
              <a:rPr lang="en-GB" sz="2000" dirty="0" smtClean="0"/>
              <a:t>Report. </a:t>
            </a:r>
            <a:endParaRPr lang="en-GB" sz="2000" dirty="0"/>
          </a:p>
          <a:p>
            <a:r>
              <a:rPr lang="en-GB" sz="2000" dirty="0" smtClean="0"/>
              <a:t>“</a:t>
            </a:r>
            <a:r>
              <a:rPr lang="en-GB" sz="2000" dirty="0"/>
              <a:t>Producing an Exception Plan</a:t>
            </a:r>
            <a:r>
              <a:rPr lang="en-GB" sz="2000" dirty="0" smtClean="0"/>
              <a:t>”. </a:t>
            </a:r>
            <a:endParaRPr lang="en-GB" sz="20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4437112"/>
            <a:ext cx="6696744" cy="1728192"/>
          </a:xfrm>
          <a:prstGeom prst="rect">
            <a:avLst/>
          </a:prstGeom>
        </p:spPr>
      </p:pic>
    </p:spTree>
    <p:extLst>
      <p:ext uri="{BB962C8B-B14F-4D97-AF65-F5344CB8AC3E}">
        <p14:creationId xmlns:p14="http://schemas.microsoft.com/office/powerpoint/2010/main" val="2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itle 1"/>
          <p:cNvSpPr>
            <a:spLocks noGrp="1"/>
          </p:cNvSpPr>
          <p:nvPr>
            <p:ph type="title"/>
          </p:nvPr>
        </p:nvSpPr>
        <p:spPr>
          <a:xfrm>
            <a:off x="611560" y="24245"/>
            <a:ext cx="8418634" cy="1094383"/>
          </a:xfrm>
        </p:spPr>
        <p:txBody>
          <a:bodyPr>
            <a:normAutofit fontScale="90000"/>
          </a:bodyPr>
          <a:lstStyle/>
          <a:p>
            <a:pPr eaLnBrk="1" hangingPunct="1"/>
            <a:r>
              <a:rPr lang="en-US" dirty="0" smtClean="0"/>
              <a:t>PRINCE2 – Processes </a:t>
            </a:r>
            <a:r>
              <a:rPr lang="en-US" dirty="0" smtClean="0">
                <a:solidFill>
                  <a:srgbClr val="C00000"/>
                </a:solidFill>
              </a:rPr>
              <a:t>– Managing Stage Boundaries</a:t>
            </a:r>
            <a:endParaRPr lang="en-US" dirty="0" smtClean="0"/>
          </a:p>
        </p:txBody>
      </p:sp>
      <p:pic>
        <p:nvPicPr>
          <p:cNvPr id="3" name="Content Placeholder 2"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7664" y="1700808"/>
            <a:ext cx="7128792" cy="4761757"/>
          </a:xfrm>
        </p:spPr>
      </p:pic>
    </p:spTree>
    <p:extLst>
      <p:ext uri="{BB962C8B-B14F-4D97-AF65-F5344CB8AC3E}">
        <p14:creationId xmlns:p14="http://schemas.microsoft.com/office/powerpoint/2010/main" val="3094825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itle 1"/>
          <p:cNvSpPr>
            <a:spLocks noGrp="1"/>
          </p:cNvSpPr>
          <p:nvPr>
            <p:ph type="title"/>
          </p:nvPr>
        </p:nvSpPr>
        <p:spPr>
          <a:xfrm>
            <a:off x="611560" y="24245"/>
            <a:ext cx="8418634" cy="1094383"/>
          </a:xfrm>
        </p:spPr>
        <p:txBody>
          <a:bodyPr>
            <a:normAutofit fontScale="90000"/>
          </a:bodyPr>
          <a:lstStyle/>
          <a:p>
            <a:pPr eaLnBrk="1" hangingPunct="1"/>
            <a:r>
              <a:rPr lang="en-US" dirty="0" smtClean="0"/>
              <a:t>PRINCE2 – Processes </a:t>
            </a:r>
            <a:r>
              <a:rPr lang="en-US" dirty="0" smtClean="0">
                <a:solidFill>
                  <a:srgbClr val="C00000"/>
                </a:solidFill>
              </a:rPr>
              <a:t>– Managing Stage Boundaries</a:t>
            </a:r>
            <a:endParaRPr lang="en-US" dirty="0" smtClean="0"/>
          </a:p>
        </p:txBody>
      </p:sp>
      <p:sp>
        <p:nvSpPr>
          <p:cNvPr id="68612" name="Content Placeholder 2"/>
          <p:cNvSpPr>
            <a:spLocks noGrp="1"/>
          </p:cNvSpPr>
          <p:nvPr>
            <p:ph idx="1"/>
          </p:nvPr>
        </p:nvSpPr>
        <p:spPr/>
        <p:txBody>
          <a:bodyPr>
            <a:normAutofit/>
          </a:bodyPr>
          <a:lstStyle/>
          <a:p>
            <a:pPr eaLnBrk="1" hangingPunct="1"/>
            <a:r>
              <a:rPr lang="en-US" dirty="0" smtClean="0"/>
              <a:t>Sample activity and Responsibility</a:t>
            </a:r>
          </a:p>
          <a:p>
            <a:pPr marL="0" indent="0" eaLnBrk="1" hangingPunct="1">
              <a:buNone/>
            </a:pPr>
            <a:endParaRPr lang="en-US" dirty="0"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1" y="2287566"/>
            <a:ext cx="3960440" cy="2509586"/>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2250431"/>
            <a:ext cx="4772710" cy="3122785"/>
          </a:xfrm>
          <a:prstGeom prst="rect">
            <a:avLst/>
          </a:prstGeom>
        </p:spPr>
      </p:pic>
    </p:spTree>
    <p:extLst>
      <p:ext uri="{BB962C8B-B14F-4D97-AF65-F5344CB8AC3E}">
        <p14:creationId xmlns:p14="http://schemas.microsoft.com/office/powerpoint/2010/main" val="3109143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725366" y="260649"/>
            <a:ext cx="8418634" cy="936104"/>
          </a:xfrm>
        </p:spPr>
        <p:txBody>
          <a:bodyPr>
            <a:normAutofit fontScale="90000"/>
          </a:bodyPr>
          <a:lstStyle/>
          <a:p>
            <a:pPr eaLnBrk="1" hangingPunct="1"/>
            <a:r>
              <a:rPr lang="en-US" dirty="0" smtClean="0"/>
              <a:t>PRINCE2 – Processes </a:t>
            </a:r>
            <a:r>
              <a:rPr lang="en-US" dirty="0" smtClean="0">
                <a:solidFill>
                  <a:srgbClr val="C00000"/>
                </a:solidFill>
              </a:rPr>
              <a:t>– Closing a Project</a:t>
            </a:r>
            <a:endParaRPr lang="en-US" dirty="0" smtClean="0"/>
          </a:p>
        </p:txBody>
      </p:sp>
      <p:sp>
        <p:nvSpPr>
          <p:cNvPr id="71683" name="Content Placeholder 2"/>
          <p:cNvSpPr>
            <a:spLocks noGrp="1"/>
          </p:cNvSpPr>
          <p:nvPr>
            <p:ph idx="1"/>
          </p:nvPr>
        </p:nvSpPr>
        <p:spPr>
          <a:xfrm>
            <a:off x="1295400" y="1809328"/>
            <a:ext cx="7620000" cy="4572000"/>
          </a:xfrm>
        </p:spPr>
        <p:txBody>
          <a:bodyPr/>
          <a:lstStyle/>
          <a:p>
            <a:pPr eaLnBrk="1" hangingPunct="1">
              <a:buFont typeface="Arial" charset="0"/>
              <a:buNone/>
            </a:pPr>
            <a:r>
              <a:rPr lang="en-GB" dirty="0" smtClean="0"/>
              <a:t>By definition a project has to end.</a:t>
            </a:r>
            <a:endParaRPr lang="en-US" dirty="0" smtClean="0"/>
          </a:p>
          <a:p>
            <a:pPr eaLnBrk="1" hangingPunct="1">
              <a:buFont typeface="Arial" charset="0"/>
              <a:buNone/>
            </a:pPr>
            <a:endParaRPr lang="en-GB" sz="1000" dirty="0" smtClean="0"/>
          </a:p>
          <a:p>
            <a:pPr eaLnBrk="1" hangingPunct="1">
              <a:buFont typeface="Arial" charset="0"/>
              <a:buNone/>
            </a:pPr>
            <a:r>
              <a:rPr lang="en-GB" dirty="0" smtClean="0"/>
              <a:t>A clear end to a project will prevent spiralling costs and a perpetual merry-go-round effect. There can still be some incomplete activities at the end of a project – provided they are noted.</a:t>
            </a:r>
            <a:endParaRPr lang="en-US" dirty="0" smtClean="0"/>
          </a:p>
          <a:p>
            <a:pPr eaLnBrk="1" hangingPunct="1"/>
            <a:endParaRPr lang="en-US" dirty="0" smtClean="0"/>
          </a:p>
        </p:txBody>
      </p:sp>
    </p:spTree>
    <p:extLst>
      <p:ext uri="{BB962C8B-B14F-4D97-AF65-F5344CB8AC3E}">
        <p14:creationId xmlns:p14="http://schemas.microsoft.com/office/powerpoint/2010/main" val="1136612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PresentationPro_ConservationGlobeVideo">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8764FC4-B7CA-4029-92FF-166BDEE000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PresentationPro_ConservationGlobeVideo</Template>
  <TotalTime>5102</TotalTime>
  <Words>3349</Words>
  <Application>Microsoft Office PowerPoint</Application>
  <PresentationFormat>On-screen Show (4:3)</PresentationFormat>
  <Paragraphs>668</Paragraphs>
  <Slides>107</Slides>
  <Notes>82</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PresentationPro_ConservationGlobeVideo</vt:lpstr>
      <vt:lpstr>PRINCE2  Project Management </vt:lpstr>
      <vt:lpstr>PRINCE2 - PRojects IN Controlled Environments</vt:lpstr>
      <vt:lpstr>PRINCE2 - Projects IN Controlled Environments</vt:lpstr>
      <vt:lpstr>PRINCE2 - Projects IN Controlled Environments</vt:lpstr>
      <vt:lpstr>PRINCE2 - PRojects IN Controlled Environments</vt:lpstr>
      <vt:lpstr>PRINCE2 - PRojects IN Controlled Environments</vt:lpstr>
      <vt:lpstr>What is Project (Management)?</vt:lpstr>
      <vt:lpstr>Project ….</vt:lpstr>
      <vt:lpstr>Project fails</vt:lpstr>
      <vt:lpstr>Project fails</vt:lpstr>
      <vt:lpstr>Steps &amp; variables</vt:lpstr>
      <vt:lpstr>PowerPoint Presentation</vt:lpstr>
      <vt:lpstr>Why PRINCE2 </vt:lpstr>
      <vt:lpstr>Benefits</vt:lpstr>
      <vt:lpstr>PRINCE2 – overview</vt:lpstr>
      <vt:lpstr>Tools</vt:lpstr>
      <vt:lpstr>Principles</vt:lpstr>
      <vt:lpstr>7 Principles</vt:lpstr>
      <vt:lpstr>First 3 principles</vt:lpstr>
      <vt:lpstr>Last 4 Principles</vt:lpstr>
      <vt:lpstr>PowerPoint Presentation</vt:lpstr>
      <vt:lpstr>PRINCE2 – Themes</vt:lpstr>
      <vt:lpstr>PRINCE2 – Themes</vt:lpstr>
      <vt:lpstr>PRINCE2 – Themes</vt:lpstr>
      <vt:lpstr>Business Case</vt:lpstr>
      <vt:lpstr>Business Case</vt:lpstr>
      <vt:lpstr>Business Case</vt:lpstr>
      <vt:lpstr>PRINCE2 – Organization</vt:lpstr>
      <vt:lpstr>PRINCE2 - Organization cont…</vt:lpstr>
      <vt:lpstr>PRINCE2 - Organization cont…</vt:lpstr>
      <vt:lpstr>PRINCE2 – Organization cont…</vt:lpstr>
      <vt:lpstr>PRINCE2 - Organization cont…</vt:lpstr>
      <vt:lpstr>PRINCE2 - Quality</vt:lpstr>
      <vt:lpstr>PRINCE2 – Quality</vt:lpstr>
      <vt:lpstr>PRINCE2 – Quality cont…</vt:lpstr>
      <vt:lpstr>PRINCE2 – Quality cont…</vt:lpstr>
      <vt:lpstr>PRINCE2 – Quality cont…</vt:lpstr>
      <vt:lpstr>PRINCE2 – Plans</vt:lpstr>
      <vt:lpstr>PRINCE2 – Plans cont…</vt:lpstr>
      <vt:lpstr>PRINCE2 – Plans cont…</vt:lpstr>
      <vt:lpstr>PRINCE2 – Plans cont…</vt:lpstr>
      <vt:lpstr>PRINCE2 – Plans cont…</vt:lpstr>
      <vt:lpstr>PRINCE2 – Risk</vt:lpstr>
      <vt:lpstr>PRINCE2 – Risk Cont….</vt:lpstr>
      <vt:lpstr>PRINCE2 – Risk Cont….</vt:lpstr>
      <vt:lpstr>PRINCE2 – Risk cont…</vt:lpstr>
      <vt:lpstr>PRINCE2 – Risk cont…</vt:lpstr>
      <vt:lpstr>PRINCE2 – Risk cont…</vt:lpstr>
      <vt:lpstr>PRINCE2 – Change</vt:lpstr>
      <vt:lpstr>PRINCE2 – Change</vt:lpstr>
      <vt:lpstr>PRINCE2 – Change</vt:lpstr>
      <vt:lpstr>PRINCE2 – Change cont…</vt:lpstr>
      <vt:lpstr>PRINCE2 – Change cont…</vt:lpstr>
      <vt:lpstr>PRINCE2 – Change cont…</vt:lpstr>
      <vt:lpstr>PRINCE2 – Change cont…</vt:lpstr>
      <vt:lpstr>PRINCE2 – Progress</vt:lpstr>
      <vt:lpstr>PRINCE2 – Progress</vt:lpstr>
      <vt:lpstr>PRINCE2 – Progress</vt:lpstr>
      <vt:lpstr>PRINCE2 – Progress cont…</vt:lpstr>
      <vt:lpstr>PRINCE2 – Progress cont…</vt:lpstr>
      <vt:lpstr>PRINCE2 – Progress cont…</vt:lpstr>
      <vt:lpstr>PowerPoint Presentation</vt:lpstr>
      <vt:lpstr>PRINCE2 - Process</vt:lpstr>
      <vt:lpstr>PRINCE2 – Processes!</vt:lpstr>
      <vt:lpstr>PowerPoint Presentation</vt:lpstr>
      <vt:lpstr>PRINCE2 – Processes!</vt:lpstr>
      <vt:lpstr>PRINCE2 – Processes!</vt:lpstr>
      <vt:lpstr>PRINCE2 – Processes!</vt:lpstr>
      <vt:lpstr>PRINCE2 – Processes!</vt:lpstr>
      <vt:lpstr>PRINCE2 – Processes – Starting Up!</vt:lpstr>
      <vt:lpstr>PRINCE2 – Processes – Starting Up!</vt:lpstr>
      <vt:lpstr>PRINCE2 – Processes – Starting Up!</vt:lpstr>
      <vt:lpstr>PRINCE2 – Processes – Starting Up!</vt:lpstr>
      <vt:lpstr>PRINCE2 – Processes – Starting Up!</vt:lpstr>
      <vt:lpstr>PRINCE2 – Processes – Starting Up!</vt:lpstr>
      <vt:lpstr>PRINCE2 – Processes – Directing A Project</vt:lpstr>
      <vt:lpstr>PRINCE2 – Processes – Directing A Project</vt:lpstr>
      <vt:lpstr>PRINCE2 – Processes – Directing A Project</vt:lpstr>
      <vt:lpstr>PRINCE2 – Processes – Directing A Project</vt:lpstr>
      <vt:lpstr>PRINCE2 – Processes – Directing A Project</vt:lpstr>
      <vt:lpstr>PRINCE2 – Processes – Initiating A Project</vt:lpstr>
      <vt:lpstr>PRINCE2 – Processes – Initiating A Project</vt:lpstr>
      <vt:lpstr>PRINCE2 – Processes – Initiating A Project</vt:lpstr>
      <vt:lpstr>PRINCE2 – Processes – Initiating A Project - Activities</vt:lpstr>
      <vt:lpstr>PRINCE2 – Processes – Initiating A Project</vt:lpstr>
      <vt:lpstr>PRINCE2 – Processes – Controlling a Stage</vt:lpstr>
      <vt:lpstr>PRINCE2 – Processes – Controlling a Stage</vt:lpstr>
      <vt:lpstr>PRINCE2 – Processes – Controlling a Stage</vt:lpstr>
      <vt:lpstr>PRINCE2 – Processes – Controlling a Stage</vt:lpstr>
      <vt:lpstr>PRINCE2 – Processes – Controlling a Stage</vt:lpstr>
      <vt:lpstr>PRINCE2 – Processes – Managing Product Delivery</vt:lpstr>
      <vt:lpstr>PRINCE2 – Processes – Managing Product Delivery</vt:lpstr>
      <vt:lpstr>PRINCE2 – Processes – Managing Product Delivery</vt:lpstr>
      <vt:lpstr>PRINCE2 – Processes – Managing Product Delivery</vt:lpstr>
      <vt:lpstr>PRINCE2 – Processes – Managing Stage Boundaries</vt:lpstr>
      <vt:lpstr>PRINCE2 – Processes – Managing Stage Boundaries</vt:lpstr>
      <vt:lpstr>PRINCE2 – Processes – Managing Stage Boundaries</vt:lpstr>
      <vt:lpstr>PRINCE2 – Processes – Managing Stage Boundaries</vt:lpstr>
      <vt:lpstr>PRINCE2 – Processes – Closing a Project</vt:lpstr>
      <vt:lpstr>PRINCE2 – Processes – Closing a Project</vt:lpstr>
      <vt:lpstr>PRINCE2 – Processes – Closing a Project</vt:lpstr>
      <vt:lpstr>PRINCE2 – Processes – Closing a Project</vt:lpstr>
      <vt:lpstr>End of Process</vt:lpstr>
      <vt:lpstr>Tailoring PRINCE2</vt:lpstr>
      <vt:lpstr>Tailoring PRINCE2</vt:lpstr>
      <vt:lpstr>Libraries</vt:lpstr>
      <vt:lpstr>Summary</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monir</dc:creator>
  <cp:lastModifiedBy>monir</cp:lastModifiedBy>
  <cp:revision>170</cp:revision>
  <cp:lastPrinted>2012-06-21T05:14:17Z</cp:lastPrinted>
  <dcterms:created xsi:type="dcterms:W3CDTF">2011-10-03T04:28:08Z</dcterms:created>
  <dcterms:modified xsi:type="dcterms:W3CDTF">2012-06-27T09:42:40Z</dcterms:modified>
  <cp:category>2010 global</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TC018813579991</vt:lpwstr>
  </property>
</Properties>
</file>